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282" r:id="rId5"/>
    <p:sldId id="297" r:id="rId6"/>
    <p:sldId id="284" r:id="rId7"/>
    <p:sldId id="298" r:id="rId8"/>
    <p:sldId id="294" r:id="rId9"/>
    <p:sldId id="295" r:id="rId10"/>
    <p:sldId id="299" r:id="rId11"/>
    <p:sldId id="264" r:id="rId12"/>
    <p:sldId id="285" r:id="rId13"/>
    <p:sldId id="263" r:id="rId14"/>
    <p:sldId id="300" r:id="rId15"/>
    <p:sldId id="309" r:id="rId16"/>
    <p:sldId id="310" r:id="rId17"/>
    <p:sldId id="311" r:id="rId18"/>
    <p:sldId id="313" r:id="rId19"/>
    <p:sldId id="314" r:id="rId20"/>
    <p:sldId id="312" r:id="rId21"/>
    <p:sldId id="316" r:id="rId22"/>
    <p:sldId id="315" r:id="rId23"/>
    <p:sldId id="317" r:id="rId24"/>
    <p:sldId id="318" r:id="rId25"/>
    <p:sldId id="320" r:id="rId26"/>
    <p:sldId id="319" r:id="rId27"/>
    <p:sldId id="323" r:id="rId28"/>
    <p:sldId id="324" r:id="rId29"/>
    <p:sldId id="301" r:id="rId30"/>
    <p:sldId id="271" r:id="rId31"/>
    <p:sldId id="307" r:id="rId32"/>
    <p:sldId id="305" r:id="rId33"/>
    <p:sldId id="308" r:id="rId34"/>
    <p:sldId id="321" r:id="rId35"/>
    <p:sldId id="322"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574" autoAdjust="0"/>
  </p:normalViewPr>
  <p:slideViewPr>
    <p:cSldViewPr snapToGrid="0">
      <p:cViewPr>
        <p:scale>
          <a:sx n="72" d="100"/>
          <a:sy n="72" d="100"/>
        </p:scale>
        <p:origin x="576"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Data</a:t>
            </a:r>
          </a:p>
        </c:rich>
      </c:tx>
      <c:overlay val="0"/>
      <c:spPr>
        <a:noFill/>
        <a:ln>
          <a:noFill/>
        </a:ln>
        <a:effectLst/>
      </c:spPr>
      <c:txPr>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manualLayout>
          <c:layoutTarget val="inner"/>
          <c:xMode val="edge"/>
          <c:yMode val="edge"/>
          <c:x val="3.4213097851435413E-2"/>
          <c:y val="0.19970687066189166"/>
          <c:w val="0.93824561403508777"/>
          <c:h val="0.61253683289588801"/>
        </c:manualLayout>
      </c:layout>
      <c:lineChart>
        <c:grouping val="stacked"/>
        <c:varyColors val="0"/>
        <c:ser>
          <c:idx val="0"/>
          <c:order val="0"/>
          <c:tx>
            <c:strRef>
              <c:f>Sheet1!$B$1</c:f>
              <c:strCache>
                <c:ptCount val="1"/>
                <c:pt idx="0">
                  <c:v>Before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Sheet1!$A$2:$A$5</c:f>
              <c:strCache>
                <c:ptCount val="4"/>
                <c:pt idx="0">
                  <c:v>Total Data</c:v>
                </c:pt>
                <c:pt idx="1">
                  <c:v>Average</c:v>
                </c:pt>
                <c:pt idx="2">
                  <c:v>Bad</c:v>
                </c:pt>
                <c:pt idx="3">
                  <c:v>Good</c:v>
                </c:pt>
              </c:strCache>
            </c:strRef>
          </c:cat>
          <c:val>
            <c:numRef>
              <c:f>Sheet1!$B$2:$B$5</c:f>
              <c:numCache>
                <c:formatCode>General</c:formatCode>
                <c:ptCount val="4"/>
                <c:pt idx="0">
                  <c:v>1951</c:v>
                </c:pt>
                <c:pt idx="1">
                  <c:v>656</c:v>
                </c:pt>
                <c:pt idx="2">
                  <c:v>273</c:v>
                </c:pt>
                <c:pt idx="3">
                  <c:v>1022</c:v>
                </c:pt>
              </c:numCache>
            </c:numRef>
          </c:val>
          <c:smooth val="0"/>
          <c:extLst>
            <c:ext xmlns:c16="http://schemas.microsoft.com/office/drawing/2014/chart" uri="{C3380CC4-5D6E-409C-BE32-E72D297353CC}">
              <c16:uniqueId val="{00000004-7E7D-4956-8D20-70BBFBFFBB62}"/>
            </c:ext>
          </c:extLst>
        </c:ser>
        <c:ser>
          <c:idx val="1"/>
          <c:order val="1"/>
          <c:tx>
            <c:strRef>
              <c:f>Sheet1!$C$1</c:f>
              <c:strCache>
                <c:ptCount val="1"/>
                <c:pt idx="0">
                  <c:v>After</c:v>
                </c:pt>
              </c:strCache>
            </c:strRef>
          </c:tx>
          <c:spPr>
            <a:ln w="19050" cap="rnd" cmpd="sng" algn="ctr">
              <a:solidFill>
                <a:schemeClr val="accent2">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Sheet1!$A$2:$A$5</c:f>
              <c:strCache>
                <c:ptCount val="4"/>
                <c:pt idx="0">
                  <c:v>Total Data</c:v>
                </c:pt>
                <c:pt idx="1">
                  <c:v>Average</c:v>
                </c:pt>
                <c:pt idx="2">
                  <c:v>Bad</c:v>
                </c:pt>
                <c:pt idx="3">
                  <c:v>Good</c:v>
                </c:pt>
              </c:strCache>
            </c:strRef>
          </c:cat>
          <c:val>
            <c:numRef>
              <c:f>Sheet1!$C$2:$C$5</c:f>
              <c:numCache>
                <c:formatCode>General</c:formatCode>
                <c:ptCount val="4"/>
                <c:pt idx="0">
                  <c:v>18075</c:v>
                </c:pt>
                <c:pt idx="1">
                  <c:v>2133</c:v>
                </c:pt>
                <c:pt idx="2">
                  <c:v>1248</c:v>
                </c:pt>
                <c:pt idx="3">
                  <c:v>14694</c:v>
                </c:pt>
              </c:numCache>
            </c:numRef>
          </c:val>
          <c:smooth val="0"/>
          <c:extLst>
            <c:ext xmlns:c16="http://schemas.microsoft.com/office/drawing/2014/chart" uri="{C3380CC4-5D6E-409C-BE32-E72D297353CC}">
              <c16:uniqueId val="{00000009-7E7D-4956-8D20-70BBFBFFBB62}"/>
            </c:ext>
          </c:extLst>
        </c:ser>
        <c:dLbls>
          <c:dLblPos val="ctr"/>
          <c:showLegendKey val="0"/>
          <c:showVal val="1"/>
          <c:showCatName val="0"/>
          <c:showSerName val="0"/>
          <c:showPercent val="0"/>
          <c:showBubbleSize val="0"/>
        </c:dLbls>
        <c:marker val="1"/>
        <c:smooth val="0"/>
        <c:axId val="128333696"/>
        <c:axId val="37777408"/>
      </c:lineChart>
      <c:catAx>
        <c:axId val="1283336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dk1">
                    <a:lumMod val="65000"/>
                    <a:lumOff val="35000"/>
                  </a:schemeClr>
                </a:solidFill>
                <a:latin typeface="+mn-lt"/>
                <a:ea typeface="+mn-ea"/>
                <a:cs typeface="+mn-cs"/>
              </a:defRPr>
            </a:pPr>
            <a:endParaRPr lang="en-US"/>
          </a:p>
        </c:txPr>
        <c:crossAx val="37777408"/>
        <c:crosses val="autoZero"/>
        <c:auto val="1"/>
        <c:lblAlgn val="ctr"/>
        <c:lblOffset val="100"/>
        <c:noMultiLvlLbl val="0"/>
      </c:catAx>
      <c:valAx>
        <c:axId val="37777408"/>
        <c:scaling>
          <c:orientation val="minMax"/>
        </c:scaling>
        <c:delete val="1"/>
        <c:axPos val="l"/>
        <c:numFmt formatCode="General" sourceLinked="1"/>
        <c:majorTickMark val="none"/>
        <c:minorTickMark val="none"/>
        <c:tickLblPos val="none"/>
        <c:crossAx val="128333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5/12/2020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5/12/2020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1399612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2834921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532897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475782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0.xml"/><Relationship Id="rId5" Type="http://schemas.openxmlformats.org/officeDocument/2006/relationships/image" Target="../media/image41.jp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2.jpg"/><Relationship Id="rId3" Type="http://schemas.microsoft.com/office/2007/relationships/hdphoto" Target="../media/hdphoto1.wdp"/><Relationship Id="rId7" Type="http://schemas.openxmlformats.org/officeDocument/2006/relationships/image" Target="../media/image48.png"/><Relationship Id="rId12"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0.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3.jp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sites.google.com/view/mpvir/" TargetMode="External"/><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033608" y="2702468"/>
            <a:ext cx="2946868" cy="1247857"/>
          </a:xfrm>
        </p:spPr>
        <p:txBody>
          <a:bodyPr anchor="b"/>
          <a:lstStyle/>
          <a:p>
            <a:endParaRPr lang="en-US" b="1" dirty="0"/>
          </a:p>
          <a:p>
            <a:endParaRPr lang="en-US" b="1" dirty="0"/>
          </a:p>
          <a:p>
            <a:endParaRPr lang="en-US" b="1" dirty="0"/>
          </a:p>
          <a:p>
            <a:endParaRPr lang="en-US" b="1" dirty="0"/>
          </a:p>
          <a:p>
            <a:endParaRPr lang="en-US" b="1" dirty="0"/>
          </a:p>
          <a:p>
            <a:endParaRPr lang="en-US" b="1" dirty="0"/>
          </a:p>
          <a:p>
            <a:r>
              <a:rPr lang="en-US" b="1" dirty="0"/>
              <a:t>AI Based App that predict </a:t>
            </a:r>
          </a:p>
          <a:p>
            <a:r>
              <a:rPr lang="en-US" b="1" dirty="0"/>
              <a:t>AQL just By taking photo</a:t>
            </a:r>
          </a:p>
          <a:p>
            <a:endParaRPr lang="en-US" dirty="0"/>
          </a:p>
        </p:txBody>
      </p:sp>
      <p:pic>
        <p:nvPicPr>
          <p:cNvPr id="18" name="Picture Placeholder 17" descr="decorative element">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2976" y="2591765"/>
            <a:ext cx="6798250" cy="1674470"/>
          </a:xfrm>
        </p:spPr>
        <p:txBody>
          <a:bodyPr anchor="ctr"/>
          <a:lstStyle/>
          <a:p>
            <a:r>
              <a:rPr lang="en-US" dirty="0"/>
              <a:t>AQI Predictor</a:t>
            </a:r>
          </a:p>
        </p:txBody>
      </p:sp>
      <p:sp>
        <p:nvSpPr>
          <p:cNvPr id="7" name="Google Shape;195;p13">
            <a:extLst>
              <a:ext uri="{FF2B5EF4-FFF2-40B4-BE49-F238E27FC236}">
                <a16:creationId xmlns:a16="http://schemas.microsoft.com/office/drawing/2014/main" id="{4AACB883-B1AA-4D86-A683-818BCBF2FB47}"/>
              </a:ext>
            </a:extLst>
          </p:cNvPr>
          <p:cNvSpPr txBox="1">
            <a:spLocks/>
          </p:cNvSpPr>
          <p:nvPr/>
        </p:nvSpPr>
        <p:spPr>
          <a:xfrm>
            <a:off x="2016921" y="4477821"/>
            <a:ext cx="4354205" cy="2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en-US" sz="2000" b="1" dirty="0">
                <a:solidFill>
                  <a:schemeClr val="tx1"/>
                </a:solidFill>
                <a:latin typeface="+mn-lt"/>
              </a:rPr>
              <a:t>(A project by MPVIR Group)</a:t>
            </a:r>
          </a:p>
        </p:txBody>
      </p:sp>
      <p:pic>
        <p:nvPicPr>
          <p:cNvPr id="8" name="Picture 7">
            <a:extLst>
              <a:ext uri="{FF2B5EF4-FFF2-40B4-BE49-F238E27FC236}">
                <a16:creationId xmlns:a16="http://schemas.microsoft.com/office/drawing/2014/main" id="{D3B0F652-6E8D-4AEA-BF3A-F854468104F8}"/>
              </a:ext>
            </a:extLst>
          </p:cNvPr>
          <p:cNvPicPr>
            <a:picLocks noChangeAspect="1"/>
          </p:cNvPicPr>
          <p:nvPr/>
        </p:nvPicPr>
        <p:blipFill>
          <a:blip r:embed="rId3"/>
          <a:stretch>
            <a:fillRect/>
          </a:stretch>
        </p:blipFill>
        <p:spPr>
          <a:xfrm>
            <a:off x="2524504" y="5189204"/>
            <a:ext cx="947059" cy="906238"/>
          </a:xfrm>
          <a:prstGeom prst="rect">
            <a:avLst/>
          </a:prstGeom>
        </p:spPr>
      </p:pic>
      <p:pic>
        <p:nvPicPr>
          <p:cNvPr id="9" name="Picture 8" descr="mpv">
            <a:extLst>
              <a:ext uri="{FF2B5EF4-FFF2-40B4-BE49-F238E27FC236}">
                <a16:creationId xmlns:a16="http://schemas.microsoft.com/office/drawing/2014/main" id="{48E7003C-DC15-42EA-BFB2-03242D9BBD2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0219" y="5189204"/>
            <a:ext cx="947059" cy="882114"/>
          </a:xfrm>
          <a:prstGeom prst="rect">
            <a:avLst/>
          </a:prstGeom>
          <a:noFill/>
          <a:ln>
            <a:noFill/>
          </a:ln>
        </p:spPr>
      </p:pic>
      <p:pic>
        <p:nvPicPr>
          <p:cNvPr id="10" name="Picture 9">
            <a:extLst>
              <a:ext uri="{FF2B5EF4-FFF2-40B4-BE49-F238E27FC236}">
                <a16:creationId xmlns:a16="http://schemas.microsoft.com/office/drawing/2014/main" id="{600EEFBF-909A-41BB-8FA8-06FBEBE51B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9794" y="4983571"/>
            <a:ext cx="1251106" cy="1247856"/>
          </a:xfrm>
          <a:prstGeom prst="rect">
            <a:avLst/>
          </a:prstGeom>
        </p:spPr>
      </p:pic>
      <p:pic>
        <p:nvPicPr>
          <p:cNvPr id="13" name="Picture 12">
            <a:extLst>
              <a:ext uri="{FF2B5EF4-FFF2-40B4-BE49-F238E27FC236}">
                <a16:creationId xmlns:a16="http://schemas.microsoft.com/office/drawing/2014/main" id="{51515064-1A9A-4573-BBA9-A4A5BC1B68E3}"/>
              </a:ext>
            </a:extLst>
          </p:cNvPr>
          <p:cNvPicPr>
            <a:picLocks noChangeAspect="1"/>
          </p:cNvPicPr>
          <p:nvPr/>
        </p:nvPicPr>
        <p:blipFill rotWithShape="1">
          <a:blip r:embed="rId6"/>
          <a:srcRect l="21716" t="5672" r="24208" b="36420"/>
          <a:stretch/>
        </p:blipFill>
        <p:spPr>
          <a:xfrm>
            <a:off x="3493335" y="786682"/>
            <a:ext cx="1665058" cy="1381448"/>
          </a:xfrm>
          <a:prstGeom prst="rect">
            <a:avLst/>
          </a:prstGeom>
        </p:spPr>
      </p:pic>
      <p:cxnSp>
        <p:nvCxnSpPr>
          <p:cNvPr id="12" name="Connector: Elbow 11">
            <a:extLst>
              <a:ext uri="{FF2B5EF4-FFF2-40B4-BE49-F238E27FC236}">
                <a16:creationId xmlns:a16="http://schemas.microsoft.com/office/drawing/2014/main" id="{91102319-D0A2-4421-AC7F-E64B9AA170A7}"/>
              </a:ext>
            </a:extLst>
          </p:cNvPr>
          <p:cNvCxnSpPr/>
          <p:nvPr/>
        </p:nvCxnSpPr>
        <p:spPr>
          <a:xfrm>
            <a:off x="7033608" y="1656522"/>
            <a:ext cx="69557" cy="1270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952010" y="368658"/>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SALIENT FEATURES</a:t>
            </a:r>
          </a:p>
        </p:txBody>
      </p:sp>
      <p:grpSp>
        <p:nvGrpSpPr>
          <p:cNvPr id="2" name="Group 1">
            <a:extLst>
              <a:ext uri="{FF2B5EF4-FFF2-40B4-BE49-F238E27FC236}">
                <a16:creationId xmlns:a16="http://schemas.microsoft.com/office/drawing/2014/main" id="{03308BC6-A0C4-45DB-A05C-0586EBEC884C}"/>
              </a:ext>
            </a:extLst>
          </p:cNvPr>
          <p:cNvGrpSpPr/>
          <p:nvPr/>
        </p:nvGrpSpPr>
        <p:grpSpPr>
          <a:xfrm>
            <a:off x="227510" y="1386406"/>
            <a:ext cx="5868489" cy="1384996"/>
            <a:chOff x="586838" y="1669535"/>
            <a:chExt cx="3696404" cy="1259087"/>
          </a:xfrm>
        </p:grpSpPr>
        <p:sp>
          <p:nvSpPr>
            <p:cNvPr id="12" name="TextBox 11">
              <a:extLst>
                <a:ext uri="{FF2B5EF4-FFF2-40B4-BE49-F238E27FC236}">
                  <a16:creationId xmlns:a16="http://schemas.microsoft.com/office/drawing/2014/main" id="{87D77AFE-D416-437C-89BD-A9E465F87CA2}"/>
                </a:ext>
              </a:extLst>
            </p:cNvPr>
            <p:cNvSpPr txBox="1"/>
            <p:nvPr/>
          </p:nvSpPr>
          <p:spPr>
            <a:xfrm>
              <a:off x="1536801" y="1669535"/>
              <a:ext cx="2746441" cy="1259087"/>
            </a:xfrm>
            <a:prstGeom prst="rect">
              <a:avLst/>
            </a:prstGeom>
            <a:noFill/>
          </p:spPr>
          <p:txBody>
            <a:bodyPr wrap="square" rtlCol="0">
              <a:spAutoFit/>
            </a:bodyPr>
            <a:lstStyle/>
            <a:p>
              <a:r>
                <a:rPr lang="en-US" sz="2800" dirty="0">
                  <a:solidFill>
                    <a:schemeClr val="tx1">
                      <a:lumMod val="95000"/>
                      <a:lumOff val="5000"/>
                    </a:schemeClr>
                  </a:solidFill>
                </a:rPr>
                <a:t>No exact application is available in Pakistan yet.</a:t>
              </a:r>
            </a:p>
          </p:txBody>
        </p:sp>
        <p:sp>
          <p:nvSpPr>
            <p:cNvPr id="17" name="TextBox 16">
              <a:extLst>
                <a:ext uri="{FF2B5EF4-FFF2-40B4-BE49-F238E27FC236}">
                  <a16:creationId xmlns:a16="http://schemas.microsoft.com/office/drawing/2014/main" id="{5A3E400F-0E60-42C3-8A88-C4B267DF913E}"/>
                </a:ext>
              </a:extLst>
            </p:cNvPr>
            <p:cNvSpPr txBox="1"/>
            <p:nvPr/>
          </p:nvSpPr>
          <p:spPr>
            <a:xfrm>
              <a:off x="586838" y="1669535"/>
              <a:ext cx="912686" cy="699492"/>
            </a:xfrm>
            <a:prstGeom prst="rect">
              <a:avLst/>
            </a:prstGeom>
            <a:noFill/>
          </p:spPr>
          <p:txBody>
            <a:bodyPr wrap="square" rtlCol="0">
              <a:spAutoFit/>
            </a:bodyPr>
            <a:lstStyle/>
            <a:p>
              <a:pPr algn="r"/>
              <a:r>
                <a:rPr lang="en-US" sz="4400" dirty="0">
                  <a:solidFill>
                    <a:srgbClr val="EF3078"/>
                  </a:solidFill>
                  <a:latin typeface="Tw Cen MT" panose="020B0602020104020603" pitchFamily="34" charset="0"/>
                </a:rPr>
                <a:t>1</a:t>
              </a:r>
            </a:p>
          </p:txBody>
        </p:sp>
      </p:grpSp>
      <p:grpSp>
        <p:nvGrpSpPr>
          <p:cNvPr id="3" name="Group 2">
            <a:extLst>
              <a:ext uri="{FF2B5EF4-FFF2-40B4-BE49-F238E27FC236}">
                <a16:creationId xmlns:a16="http://schemas.microsoft.com/office/drawing/2014/main" id="{2C2E7099-D4AB-48C1-AA7E-3B6517A07E46}"/>
              </a:ext>
            </a:extLst>
          </p:cNvPr>
          <p:cNvGrpSpPr/>
          <p:nvPr/>
        </p:nvGrpSpPr>
        <p:grpSpPr>
          <a:xfrm>
            <a:off x="197920" y="2712923"/>
            <a:ext cx="8306559" cy="1496038"/>
            <a:chOff x="610895" y="2812845"/>
            <a:chExt cx="3711097" cy="1360034"/>
          </a:xfrm>
        </p:grpSpPr>
        <p:sp>
          <p:nvSpPr>
            <p:cNvPr id="19" name="TextBox 18">
              <a:extLst>
                <a:ext uri="{FF2B5EF4-FFF2-40B4-BE49-F238E27FC236}">
                  <a16:creationId xmlns:a16="http://schemas.microsoft.com/office/drawing/2014/main" id="{13EE886D-0E2E-4318-B657-87C364F802E0}"/>
                </a:ext>
              </a:extLst>
            </p:cNvPr>
            <p:cNvSpPr txBox="1"/>
            <p:nvPr/>
          </p:nvSpPr>
          <p:spPr>
            <a:xfrm>
              <a:off x="1595162" y="2913793"/>
              <a:ext cx="2726830" cy="1259086"/>
            </a:xfrm>
            <a:prstGeom prst="rect">
              <a:avLst/>
            </a:prstGeom>
            <a:noFill/>
          </p:spPr>
          <p:txBody>
            <a:bodyPr wrap="square" rtlCol="0">
              <a:spAutoFit/>
            </a:bodyPr>
            <a:lstStyle/>
            <a:p>
              <a:pPr algn="just"/>
              <a:r>
                <a:rPr lang="en-US" sz="2800" dirty="0">
                  <a:solidFill>
                    <a:schemeClr val="tx1">
                      <a:lumMod val="95000"/>
                      <a:lumOff val="5000"/>
                    </a:schemeClr>
                  </a:solidFill>
                </a:rPr>
                <a:t>Application can be used by PMD to spend less time finding the polluted areas and more time to control pollution.</a:t>
              </a:r>
            </a:p>
          </p:txBody>
        </p:sp>
        <p:sp>
          <p:nvSpPr>
            <p:cNvPr id="20" name="TextBox 19">
              <a:extLst>
                <a:ext uri="{FF2B5EF4-FFF2-40B4-BE49-F238E27FC236}">
                  <a16:creationId xmlns:a16="http://schemas.microsoft.com/office/drawing/2014/main" id="{9F9376EE-E104-4D2E-AD67-36BB9E314678}"/>
                </a:ext>
              </a:extLst>
            </p:cNvPr>
            <p:cNvSpPr txBox="1"/>
            <p:nvPr/>
          </p:nvSpPr>
          <p:spPr>
            <a:xfrm>
              <a:off x="610895" y="2812845"/>
              <a:ext cx="912686" cy="699492"/>
            </a:xfrm>
            <a:prstGeom prst="rect">
              <a:avLst/>
            </a:prstGeom>
            <a:noFill/>
          </p:spPr>
          <p:txBody>
            <a:bodyPr wrap="square" rtlCol="0">
              <a:spAutoFit/>
            </a:bodyPr>
            <a:lstStyle/>
            <a:p>
              <a:pPr algn="r"/>
              <a:r>
                <a:rPr lang="en-US" sz="4400" dirty="0">
                  <a:solidFill>
                    <a:srgbClr val="03A1A4"/>
                  </a:solidFill>
                  <a:latin typeface="Tw Cen MT" panose="020B0602020104020603" pitchFamily="34" charset="0"/>
                </a:rPr>
                <a:t>2</a:t>
              </a:r>
            </a:p>
          </p:txBody>
        </p:sp>
      </p:grpSp>
      <p:grpSp>
        <p:nvGrpSpPr>
          <p:cNvPr id="51" name="Group 50">
            <a:extLst>
              <a:ext uri="{FF2B5EF4-FFF2-40B4-BE49-F238E27FC236}">
                <a16:creationId xmlns:a16="http://schemas.microsoft.com/office/drawing/2014/main" id="{4AAECA82-14F1-46BA-9E8E-D1BCF1070246}"/>
              </a:ext>
            </a:extLst>
          </p:cNvPr>
          <p:cNvGrpSpPr/>
          <p:nvPr/>
        </p:nvGrpSpPr>
        <p:grpSpPr>
          <a:xfrm>
            <a:off x="2596213" y="4485716"/>
            <a:ext cx="6777083" cy="1585559"/>
            <a:chOff x="624115" y="3982396"/>
            <a:chExt cx="4952925" cy="1441419"/>
          </a:xfrm>
        </p:grpSpPr>
        <p:sp>
          <p:nvSpPr>
            <p:cNvPr id="22" name="TextBox 21">
              <a:extLst>
                <a:ext uri="{FF2B5EF4-FFF2-40B4-BE49-F238E27FC236}">
                  <a16:creationId xmlns:a16="http://schemas.microsoft.com/office/drawing/2014/main" id="{140CBD31-EAEF-447A-B0A3-DC3B0F94B33D}"/>
                </a:ext>
              </a:extLst>
            </p:cNvPr>
            <p:cNvSpPr txBox="1"/>
            <p:nvPr/>
          </p:nvSpPr>
          <p:spPr>
            <a:xfrm>
              <a:off x="1727737" y="4164727"/>
              <a:ext cx="3849303" cy="1259088"/>
            </a:xfrm>
            <a:prstGeom prst="rect">
              <a:avLst/>
            </a:prstGeom>
            <a:noFill/>
          </p:spPr>
          <p:txBody>
            <a:bodyPr wrap="square" rtlCol="0">
              <a:spAutoFit/>
            </a:bodyPr>
            <a:lstStyle/>
            <a:p>
              <a:pPr algn="just"/>
              <a:r>
                <a:rPr lang="en-US" sz="2800" dirty="0">
                  <a:solidFill>
                    <a:schemeClr val="tx1">
                      <a:lumMod val="95000"/>
                      <a:lumOff val="5000"/>
                    </a:schemeClr>
                  </a:solidFill>
                </a:rPr>
                <a:t>This application’s database will be the largest visual collection of marked polluted areas in Pakistan.</a:t>
              </a:r>
            </a:p>
          </p:txBody>
        </p:sp>
        <p:sp>
          <p:nvSpPr>
            <p:cNvPr id="23" name="TextBox 22">
              <a:extLst>
                <a:ext uri="{FF2B5EF4-FFF2-40B4-BE49-F238E27FC236}">
                  <a16:creationId xmlns:a16="http://schemas.microsoft.com/office/drawing/2014/main" id="{53CF2ED9-CBE8-451F-B7FE-BAB7A288C766}"/>
                </a:ext>
              </a:extLst>
            </p:cNvPr>
            <p:cNvSpPr txBox="1"/>
            <p:nvPr/>
          </p:nvSpPr>
          <p:spPr>
            <a:xfrm>
              <a:off x="624115" y="3982396"/>
              <a:ext cx="912686" cy="699492"/>
            </a:xfrm>
            <a:prstGeom prst="rect">
              <a:avLst/>
            </a:prstGeom>
            <a:noFill/>
          </p:spPr>
          <p:txBody>
            <a:bodyPr wrap="square" rtlCol="0">
              <a:spAutoFit/>
            </a:bodyPr>
            <a:lstStyle/>
            <a:p>
              <a:pPr algn="r"/>
              <a:r>
                <a:rPr lang="en-US" sz="4400" dirty="0">
                  <a:solidFill>
                    <a:srgbClr val="385723"/>
                  </a:solidFill>
                  <a:latin typeface="Tw Cen MT" panose="020B0602020104020603" pitchFamily="34" charset="0"/>
                </a:rPr>
                <a:t>3</a:t>
              </a:r>
            </a:p>
          </p:txBody>
        </p:sp>
      </p:gr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821024-B0F3-4AB9-8A3A-6500E12B86B1}"/>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97842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barn(inVertical)">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952010" y="368658"/>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Similar Projects</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EDD322-3488-49F6-A055-608CD1FC795A}"/>
              </a:ext>
            </a:extLst>
          </p:cNvPr>
          <p:cNvSpPr/>
          <p:nvPr/>
        </p:nvSpPr>
        <p:spPr>
          <a:xfrm>
            <a:off x="952010" y="1020535"/>
            <a:ext cx="529045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Arial" panose="020B0604020202020204" pitchFamily="34" charset="0"/>
              <a:buChar char="•"/>
            </a:pPr>
            <a:r>
              <a:rPr lang="en-US" sz="2800" dirty="0"/>
              <a:t>AirVisual, an app that tells AQI on the basis of various expensive sensors and AQI monitors that are placed around the world. Limited because of unavailability of sensors.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Air Cognizer, similar to our application but limited region wise only to India.</a:t>
            </a:r>
          </a:p>
        </p:txBody>
      </p:sp>
      <p:pic>
        <p:nvPicPr>
          <p:cNvPr id="11" name="Picture 10">
            <a:extLst>
              <a:ext uri="{FF2B5EF4-FFF2-40B4-BE49-F238E27FC236}">
                <a16:creationId xmlns:a16="http://schemas.microsoft.com/office/drawing/2014/main" id="{752871FE-D6CB-430E-923B-1E5CCF8EDE3D}"/>
              </a:ext>
            </a:extLst>
          </p:cNvPr>
          <p:cNvPicPr>
            <a:picLocks noChangeAspect="1"/>
          </p:cNvPicPr>
          <p:nvPr/>
        </p:nvPicPr>
        <p:blipFill rotWithShape="1">
          <a:blip r:embed="rId2">
            <a:extLst>
              <a:ext uri="{28A0092B-C50C-407E-A947-70E740481C1C}">
                <a14:useLocalDpi xmlns:a14="http://schemas.microsoft.com/office/drawing/2010/main" val="0"/>
              </a:ext>
            </a:extLst>
          </a:blip>
          <a:srcRect t="5374" b="13216"/>
          <a:stretch/>
        </p:blipFill>
        <p:spPr>
          <a:xfrm>
            <a:off x="8441870" y="250492"/>
            <a:ext cx="3750129" cy="6548420"/>
          </a:xfrm>
          <a:prstGeom prst="rect">
            <a:avLst/>
          </a:prstGeom>
        </p:spPr>
      </p:pic>
    </p:spTree>
    <p:extLst>
      <p:ext uri="{BB962C8B-B14F-4D97-AF65-F5344CB8AC3E}">
        <p14:creationId xmlns:p14="http://schemas.microsoft.com/office/powerpoint/2010/main" val="408068631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952010" y="368658"/>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Challenges We Faced</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92D2461-52C5-4078-9E7C-405611BF230A}"/>
              </a:ext>
            </a:extLst>
          </p:cNvPr>
          <p:cNvGrpSpPr/>
          <p:nvPr/>
        </p:nvGrpSpPr>
        <p:grpSpPr>
          <a:xfrm>
            <a:off x="676758" y="1653967"/>
            <a:ext cx="2877210" cy="4403668"/>
            <a:chOff x="678316" y="1227166"/>
            <a:chExt cx="2877210" cy="4403668"/>
          </a:xfrm>
        </p:grpSpPr>
        <p:sp>
          <p:nvSpPr>
            <p:cNvPr id="13" name="Oval 12">
              <a:extLst>
                <a:ext uri="{FF2B5EF4-FFF2-40B4-BE49-F238E27FC236}">
                  <a16:creationId xmlns:a16="http://schemas.microsoft.com/office/drawing/2014/main" id="{246CE602-BEC7-4DDC-B3DB-B81672EFABB7}"/>
                </a:ext>
              </a:extLst>
            </p:cNvPr>
            <p:cNvSpPr/>
            <p:nvPr/>
          </p:nvSpPr>
          <p:spPr>
            <a:xfrm>
              <a:off x="1257247" y="1227166"/>
              <a:ext cx="2298279" cy="2293407"/>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72B121F-FB58-49C5-A0AD-BB23CA4191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0240" y="1557723"/>
              <a:ext cx="1632295" cy="1632295"/>
            </a:xfrm>
            <a:prstGeom prst="rect">
              <a:avLst/>
            </a:prstGeom>
          </p:spPr>
        </p:pic>
        <p:cxnSp>
          <p:nvCxnSpPr>
            <p:cNvPr id="17" name="Connector: Elbow 16">
              <a:extLst>
                <a:ext uri="{FF2B5EF4-FFF2-40B4-BE49-F238E27FC236}">
                  <a16:creationId xmlns:a16="http://schemas.microsoft.com/office/drawing/2014/main" id="{0DFFD9B9-DD70-43D2-B24A-61A392BA8BF3}"/>
                </a:ext>
              </a:extLst>
            </p:cNvPr>
            <p:cNvCxnSpPr/>
            <p:nvPr/>
          </p:nvCxnSpPr>
          <p:spPr>
            <a:xfrm rot="5400000">
              <a:off x="1521585" y="3589228"/>
              <a:ext cx="953456" cy="816146"/>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E5B6E4E-6477-4C49-9DA5-C7E9BC434417}"/>
                </a:ext>
              </a:extLst>
            </p:cNvPr>
            <p:cNvSpPr/>
            <p:nvPr/>
          </p:nvSpPr>
          <p:spPr>
            <a:xfrm>
              <a:off x="678316" y="4474029"/>
              <a:ext cx="1823847" cy="1156805"/>
            </a:xfrm>
            <a:prstGeom prst="rect">
              <a:avLst/>
            </a:prstGeom>
            <a:solidFill>
              <a:schemeClr val="bg2">
                <a:lumMod val="95000"/>
              </a:schemeClr>
            </a:solid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Dataset Collection and Annotation</a:t>
              </a:r>
            </a:p>
          </p:txBody>
        </p:sp>
      </p:grpSp>
      <p:grpSp>
        <p:nvGrpSpPr>
          <p:cNvPr id="34" name="Group 33">
            <a:extLst>
              <a:ext uri="{FF2B5EF4-FFF2-40B4-BE49-F238E27FC236}">
                <a16:creationId xmlns:a16="http://schemas.microsoft.com/office/drawing/2014/main" id="{0CAC57C7-FB58-4D9A-83A3-588D5C9928B0}"/>
              </a:ext>
            </a:extLst>
          </p:cNvPr>
          <p:cNvGrpSpPr/>
          <p:nvPr/>
        </p:nvGrpSpPr>
        <p:grpSpPr>
          <a:xfrm>
            <a:off x="6961269" y="1611872"/>
            <a:ext cx="2539311" cy="4445763"/>
            <a:chOff x="6978644" y="1136085"/>
            <a:chExt cx="2539311" cy="4445763"/>
          </a:xfrm>
        </p:grpSpPr>
        <p:sp>
          <p:nvSpPr>
            <p:cNvPr id="15" name="Oval 14">
              <a:extLst>
                <a:ext uri="{FF2B5EF4-FFF2-40B4-BE49-F238E27FC236}">
                  <a16:creationId xmlns:a16="http://schemas.microsoft.com/office/drawing/2014/main" id="{0AD84D9B-51DF-4D79-A11A-0E531D584035}"/>
                </a:ext>
              </a:extLst>
            </p:cNvPr>
            <p:cNvSpPr/>
            <p:nvPr/>
          </p:nvSpPr>
          <p:spPr>
            <a:xfrm>
              <a:off x="7219676" y="1136085"/>
              <a:ext cx="2298279" cy="229340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C04D90C-D2EF-48B7-B6AD-57AFE38F2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884" y="1407880"/>
              <a:ext cx="1567861" cy="1567861"/>
            </a:xfrm>
            <a:prstGeom prst="rect">
              <a:avLst/>
            </a:prstGeom>
          </p:spPr>
        </p:pic>
        <p:cxnSp>
          <p:nvCxnSpPr>
            <p:cNvPr id="22" name="Connector: Elbow 21">
              <a:extLst>
                <a:ext uri="{FF2B5EF4-FFF2-40B4-BE49-F238E27FC236}">
                  <a16:creationId xmlns:a16="http://schemas.microsoft.com/office/drawing/2014/main" id="{27173A49-5F7C-45B0-B078-02B8EAF2C216}"/>
                </a:ext>
              </a:extLst>
            </p:cNvPr>
            <p:cNvCxnSpPr>
              <a:stCxn id="15" idx="4"/>
            </p:cNvCxnSpPr>
            <p:nvPr/>
          </p:nvCxnSpPr>
          <p:spPr>
            <a:xfrm rot="5400000">
              <a:off x="7540175" y="3596403"/>
              <a:ext cx="995552" cy="66173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F1A26A1A-E7A3-4DC2-B86E-71EB096068D4}"/>
                </a:ext>
              </a:extLst>
            </p:cNvPr>
            <p:cNvSpPr/>
            <p:nvPr/>
          </p:nvSpPr>
          <p:spPr>
            <a:xfrm>
              <a:off x="6978644" y="4425043"/>
              <a:ext cx="1823847" cy="1156805"/>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Deployment</a:t>
              </a:r>
              <a:r>
                <a:rPr lang="en-US" dirty="0"/>
                <a:t> </a:t>
              </a:r>
              <a:r>
                <a:rPr lang="en-US" sz="2000" b="1" dirty="0"/>
                <a:t>into Android</a:t>
              </a:r>
            </a:p>
          </p:txBody>
        </p:sp>
      </p:grpSp>
      <p:grpSp>
        <p:nvGrpSpPr>
          <p:cNvPr id="32" name="Group 31">
            <a:extLst>
              <a:ext uri="{FF2B5EF4-FFF2-40B4-BE49-F238E27FC236}">
                <a16:creationId xmlns:a16="http://schemas.microsoft.com/office/drawing/2014/main" id="{D5E177B0-B445-4470-A8CA-B5D81601496A}"/>
              </a:ext>
            </a:extLst>
          </p:cNvPr>
          <p:cNvGrpSpPr/>
          <p:nvPr/>
        </p:nvGrpSpPr>
        <p:grpSpPr>
          <a:xfrm>
            <a:off x="3930222" y="1520793"/>
            <a:ext cx="2729349" cy="4536842"/>
            <a:chOff x="3909723" y="1045007"/>
            <a:chExt cx="2729349" cy="4536842"/>
          </a:xfrm>
        </p:grpSpPr>
        <p:sp>
          <p:nvSpPr>
            <p:cNvPr id="24" name="Rectangle 23">
              <a:extLst>
                <a:ext uri="{FF2B5EF4-FFF2-40B4-BE49-F238E27FC236}">
                  <a16:creationId xmlns:a16="http://schemas.microsoft.com/office/drawing/2014/main" id="{39467563-651A-4840-AB13-15330E65B936}"/>
                </a:ext>
              </a:extLst>
            </p:cNvPr>
            <p:cNvSpPr/>
            <p:nvPr/>
          </p:nvSpPr>
          <p:spPr>
            <a:xfrm>
              <a:off x="3909723" y="4425044"/>
              <a:ext cx="1823847" cy="1156805"/>
            </a:xfrm>
            <a:prstGeom prst="rect">
              <a:avLst/>
            </a:prstGeom>
            <a:solidFill>
              <a:schemeClr val="bg2">
                <a:lumMod val="95000"/>
              </a:schemeClr>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Selection of Technique</a:t>
              </a:r>
            </a:p>
          </p:txBody>
        </p:sp>
        <p:sp>
          <p:nvSpPr>
            <p:cNvPr id="27" name="Oval 26">
              <a:extLst>
                <a:ext uri="{FF2B5EF4-FFF2-40B4-BE49-F238E27FC236}">
                  <a16:creationId xmlns:a16="http://schemas.microsoft.com/office/drawing/2014/main" id="{CA808C13-601A-4A80-81E4-2DFFC14DDE3A}"/>
                </a:ext>
              </a:extLst>
            </p:cNvPr>
            <p:cNvSpPr/>
            <p:nvPr/>
          </p:nvSpPr>
          <p:spPr>
            <a:xfrm>
              <a:off x="4136130" y="1045007"/>
              <a:ext cx="2502942" cy="24755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6FF72ACC-CEF2-4AF8-95CB-5745B5D50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692" y="1407881"/>
              <a:ext cx="1749818" cy="1749818"/>
            </a:xfrm>
            <a:prstGeom prst="rect">
              <a:avLst/>
            </a:prstGeom>
          </p:spPr>
        </p:pic>
        <p:cxnSp>
          <p:nvCxnSpPr>
            <p:cNvPr id="29" name="Connector: Elbow 28">
              <a:extLst>
                <a:ext uri="{FF2B5EF4-FFF2-40B4-BE49-F238E27FC236}">
                  <a16:creationId xmlns:a16="http://schemas.microsoft.com/office/drawing/2014/main" id="{94849B1C-BE0E-4E40-A9CF-31618C266E0F}"/>
                </a:ext>
              </a:extLst>
            </p:cNvPr>
            <p:cNvCxnSpPr>
              <a:stCxn id="27" idx="4"/>
            </p:cNvCxnSpPr>
            <p:nvPr/>
          </p:nvCxnSpPr>
          <p:spPr>
            <a:xfrm rot="5400000">
              <a:off x="4641866" y="3679309"/>
              <a:ext cx="904470" cy="5870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94B2EA41-F46B-482D-BDE9-B0857C2506FA}"/>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5883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952010" y="368658"/>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Dataset </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Clr>
                <a:schemeClr val="accent5">
                  <a:lumMod val="75000"/>
                </a:schemeClr>
              </a:buClr>
              <a:buFont typeface="Wingdings" panose="05000000000000000000" pitchFamily="2" charset="2"/>
              <a:buChar char="§"/>
            </a:pPr>
            <a:r>
              <a:rPr lang="en-US" sz="2800" dirty="0"/>
              <a:t>Collecting the dataset was very difficult as we required a dataset that was either of Pakistan or was near to Pakistan in terms of atmosphere and climate and sky colors</a:t>
            </a:r>
          </a:p>
          <a:p>
            <a:pPr marL="457200" indent="-457200">
              <a:buClr>
                <a:schemeClr val="accent5">
                  <a:lumMod val="75000"/>
                </a:schemeClr>
              </a:buClr>
              <a:buFont typeface="Wingdings" panose="05000000000000000000" pitchFamily="2" charset="2"/>
              <a:buChar char="§"/>
            </a:pPr>
            <a:endParaRPr lang="en-US" sz="2800" dirty="0"/>
          </a:p>
          <a:p>
            <a:pPr marL="457200" indent="-457200">
              <a:buClr>
                <a:schemeClr val="accent5">
                  <a:lumMod val="75000"/>
                </a:schemeClr>
              </a:buClr>
              <a:buFont typeface="Wingdings" panose="05000000000000000000" pitchFamily="2" charset="2"/>
              <a:buChar char="§"/>
            </a:pPr>
            <a:r>
              <a:rPr lang="en-US" sz="2800" dirty="0"/>
              <a:t>We tried to obtain dataset through multiple sources of Pakistan but we couldn’t find any.</a:t>
            </a:r>
          </a:p>
          <a:p>
            <a:pPr marL="457200" indent="-457200">
              <a:buClr>
                <a:schemeClr val="accent5">
                  <a:lumMod val="75000"/>
                </a:schemeClr>
              </a:buClr>
              <a:buFont typeface="Wingdings" panose="05000000000000000000" pitchFamily="2" charset="2"/>
              <a:buChar char="§"/>
            </a:pPr>
            <a:endParaRPr lang="en-US" sz="2800" dirty="0"/>
          </a:p>
          <a:p>
            <a:pPr marL="457200" indent="-457200">
              <a:buClr>
                <a:schemeClr val="accent5">
                  <a:lumMod val="75000"/>
                </a:schemeClr>
              </a:buClr>
              <a:buFont typeface="Wingdings" panose="05000000000000000000" pitchFamily="2" charset="2"/>
              <a:buChar char="§"/>
            </a:pPr>
            <a:r>
              <a:rPr lang="en-US" sz="2800" dirty="0"/>
              <a:t>We opted to use dataset of China that we were able to find. It was appropriate as Chinese climate is similar to ours.</a:t>
            </a:r>
            <a:endParaRPr lang="en-PK" sz="2800" dirty="0"/>
          </a:p>
        </p:txBody>
      </p:sp>
      <p:sp>
        <p:nvSpPr>
          <p:cNvPr id="2" name="Rectangle 1">
            <a:extLst>
              <a:ext uri="{FF2B5EF4-FFF2-40B4-BE49-F238E27FC236}">
                <a16:creationId xmlns:a16="http://schemas.microsoft.com/office/drawing/2014/main" id="{7457FA47-51A1-43AB-93DA-7958ACF0FDD6}"/>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1378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Data Argumentation  </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graphicFrame>
        <p:nvGraphicFramePr>
          <p:cNvPr id="5" name="Chart 4">
            <a:extLst>
              <a:ext uri="{FF2B5EF4-FFF2-40B4-BE49-F238E27FC236}">
                <a16:creationId xmlns:a16="http://schemas.microsoft.com/office/drawing/2014/main" id="{B516486A-B0A6-4EE9-A60C-8F4EFC2BE08D}"/>
              </a:ext>
            </a:extLst>
          </p:cNvPr>
          <p:cNvGraphicFramePr/>
          <p:nvPr>
            <p:extLst>
              <p:ext uri="{D42A27DB-BD31-4B8C-83A1-F6EECF244321}">
                <p14:modId xmlns:p14="http://schemas.microsoft.com/office/powerpoint/2010/main" val="1435950908"/>
              </p:ext>
            </p:extLst>
          </p:nvPr>
        </p:nvGraphicFramePr>
        <p:xfrm>
          <a:off x="5225633" y="1664938"/>
          <a:ext cx="6014357" cy="4310742"/>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1F660794-065E-4F50-872D-7C8811E6F1AF}"/>
              </a:ext>
            </a:extLst>
          </p:cNvPr>
          <p:cNvSpPr/>
          <p:nvPr/>
        </p:nvSpPr>
        <p:spPr>
          <a:xfrm>
            <a:off x="1177471" y="1127247"/>
            <a:ext cx="4058312" cy="4065815"/>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2800" dirty="0"/>
              <a:t>Technique we used in argumentation are:</a:t>
            </a:r>
          </a:p>
          <a:p>
            <a:endParaRPr lang="en-US" sz="2800" dirty="0"/>
          </a:p>
          <a:p>
            <a:pPr marL="457200" indent="-457200">
              <a:buClr>
                <a:schemeClr val="accent5">
                  <a:lumMod val="75000"/>
                </a:schemeClr>
              </a:buClr>
              <a:buFont typeface="Wingdings" panose="05000000000000000000" pitchFamily="2" charset="2"/>
              <a:buChar char="§"/>
            </a:pPr>
            <a:r>
              <a:rPr lang="en-US" sz="2800" dirty="0"/>
              <a:t>Shear</a:t>
            </a:r>
          </a:p>
          <a:p>
            <a:pPr marL="457200" indent="-457200">
              <a:buClr>
                <a:schemeClr val="accent5">
                  <a:lumMod val="75000"/>
                </a:schemeClr>
              </a:buClr>
              <a:buFont typeface="Wingdings" panose="05000000000000000000" pitchFamily="2" charset="2"/>
              <a:buChar char="§"/>
            </a:pPr>
            <a:r>
              <a:rPr lang="en-US" sz="2800" dirty="0"/>
              <a:t>Random Zoom</a:t>
            </a:r>
          </a:p>
          <a:p>
            <a:pPr marL="457200" indent="-457200">
              <a:buClr>
                <a:schemeClr val="accent5">
                  <a:lumMod val="75000"/>
                </a:schemeClr>
              </a:buClr>
              <a:buFont typeface="Wingdings" panose="05000000000000000000" pitchFamily="2" charset="2"/>
              <a:buChar char="§"/>
            </a:pPr>
            <a:r>
              <a:rPr lang="en-US" sz="2800" dirty="0"/>
              <a:t>Flip Left-Right</a:t>
            </a:r>
          </a:p>
          <a:p>
            <a:pPr marL="457200" indent="-457200">
              <a:buClr>
                <a:schemeClr val="accent5">
                  <a:lumMod val="75000"/>
                </a:schemeClr>
              </a:buClr>
              <a:buFont typeface="Wingdings" panose="05000000000000000000" pitchFamily="2" charset="2"/>
              <a:buChar char="§"/>
            </a:pPr>
            <a:r>
              <a:rPr lang="en-US" sz="2800" dirty="0"/>
              <a:t>Translation</a:t>
            </a:r>
          </a:p>
          <a:p>
            <a:pPr marL="457200" indent="-457200">
              <a:buClr>
                <a:schemeClr val="accent5">
                  <a:lumMod val="75000"/>
                </a:schemeClr>
              </a:buClr>
              <a:buFont typeface="Wingdings" panose="05000000000000000000" pitchFamily="2" charset="2"/>
              <a:buChar char="§"/>
            </a:pPr>
            <a:r>
              <a:rPr lang="en-US" sz="2800" dirty="0"/>
              <a:t>Random Crop</a:t>
            </a:r>
          </a:p>
        </p:txBody>
      </p:sp>
    </p:spTree>
    <p:extLst>
      <p:ext uri="{BB962C8B-B14F-4D97-AF65-F5344CB8AC3E}">
        <p14:creationId xmlns:p14="http://schemas.microsoft.com/office/powerpoint/2010/main" val="174846497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barn(inVertical)">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barn(inVertical)">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barn(inVertical)">
                                      <p:cBhvr>
                                        <p:cTn id="29" dur="5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barn(inVertical)">
                                      <p:cBhvr>
                                        <p:cTn id="34" dur="500"/>
                                        <p:tgtEl>
                                          <p:spTgt spid="2">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barn(inVertical)">
                                      <p:cBhvr>
                                        <p:cTn id="3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alpha val="6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Selection of Technique</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1177471" y="1083294"/>
            <a:ext cx="8567547" cy="4065815"/>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Clr>
                <a:schemeClr val="accent5">
                  <a:lumMod val="50000"/>
                </a:schemeClr>
              </a:buClr>
              <a:buFont typeface="Wingdings" panose="05000000000000000000" pitchFamily="2" charset="2"/>
              <a:buChar char="§"/>
            </a:pPr>
            <a:r>
              <a:rPr lang="en-US" sz="2800" dirty="0"/>
              <a:t>Either Machine Learning Models or Deep Learning Techniques</a:t>
            </a:r>
          </a:p>
          <a:p>
            <a:pPr>
              <a:buClr>
                <a:schemeClr val="accent5">
                  <a:lumMod val="50000"/>
                </a:schemeClr>
              </a:buClr>
            </a:pPr>
            <a:endParaRPr lang="en-US" sz="2800" dirty="0"/>
          </a:p>
          <a:p>
            <a:pPr marL="457200" indent="-457200">
              <a:buClr>
                <a:schemeClr val="accent5">
                  <a:lumMod val="50000"/>
                </a:schemeClr>
              </a:buClr>
              <a:buFont typeface="Wingdings" panose="05000000000000000000" pitchFamily="2" charset="2"/>
              <a:buChar char="§"/>
            </a:pPr>
            <a:r>
              <a:rPr lang="en-US" sz="2800" dirty="0"/>
              <a:t>Extract features from Images or Feed Image Directly</a:t>
            </a:r>
          </a:p>
          <a:p>
            <a:pPr marL="457200" indent="-457200">
              <a:buClr>
                <a:schemeClr val="accent5">
                  <a:lumMod val="50000"/>
                </a:schemeClr>
              </a:buClr>
              <a:buFont typeface="Wingdings" panose="05000000000000000000" pitchFamily="2" charset="2"/>
              <a:buChar char="§"/>
            </a:pPr>
            <a:endParaRPr lang="en-US" sz="2800" dirty="0"/>
          </a:p>
          <a:p>
            <a:pPr marL="457200" indent="-457200">
              <a:buClr>
                <a:schemeClr val="accent5">
                  <a:lumMod val="50000"/>
                </a:schemeClr>
              </a:buClr>
              <a:buFont typeface="Wingdings" panose="05000000000000000000" pitchFamily="2" charset="2"/>
              <a:buChar char="§"/>
            </a:pPr>
            <a:r>
              <a:rPr lang="en-US" sz="2800" dirty="0"/>
              <a:t>Regression vs VGG16</a:t>
            </a:r>
          </a:p>
          <a:p>
            <a:pPr marL="457200" indent="-457200">
              <a:buClr>
                <a:schemeClr val="accent5">
                  <a:lumMod val="50000"/>
                </a:schemeClr>
              </a:buClr>
              <a:buFont typeface="Wingdings" panose="05000000000000000000" pitchFamily="2" charset="2"/>
              <a:buChar char="§"/>
            </a:pPr>
            <a:endParaRPr lang="en-US" sz="2800" dirty="0"/>
          </a:p>
          <a:p>
            <a:pPr marL="457200" indent="-457200">
              <a:buClr>
                <a:schemeClr val="accent5">
                  <a:lumMod val="50000"/>
                </a:schemeClr>
              </a:buClr>
              <a:buFont typeface="Wingdings" panose="05000000000000000000" pitchFamily="2" charset="2"/>
              <a:buChar char="§"/>
            </a:pPr>
            <a:r>
              <a:rPr lang="en-US" sz="2800" dirty="0"/>
              <a:t>VGG16+LSTM or VGG16+Random Forest</a:t>
            </a:r>
            <a:endParaRPr lang="en-PK" sz="2800" dirty="0"/>
          </a:p>
        </p:txBody>
      </p:sp>
      <p:sp>
        <p:nvSpPr>
          <p:cNvPr id="7" name="Rectangle 6">
            <a:extLst>
              <a:ext uri="{FF2B5EF4-FFF2-40B4-BE49-F238E27FC236}">
                <a16:creationId xmlns:a16="http://schemas.microsoft.com/office/drawing/2014/main" id="{AF340B74-7C2C-48CA-A4F5-031DCF249696}"/>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0756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Deployment In Android</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1177471" y="1083294"/>
            <a:ext cx="8864386" cy="4065815"/>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Clr>
                <a:schemeClr val="accent5">
                  <a:lumMod val="50000"/>
                </a:schemeClr>
              </a:buClr>
              <a:buFont typeface="Wingdings" panose="05000000000000000000" pitchFamily="2" charset="2"/>
              <a:buChar char="§"/>
            </a:pPr>
            <a:r>
              <a:rPr lang="en-US" sz="2800" dirty="0"/>
              <a:t>Convert Keras Model to TensorFlow and embed model into android</a:t>
            </a:r>
          </a:p>
          <a:p>
            <a:pPr marL="457200" indent="-457200">
              <a:buClr>
                <a:schemeClr val="accent5">
                  <a:lumMod val="50000"/>
                </a:schemeClr>
              </a:buClr>
              <a:buFont typeface="Wingdings" panose="05000000000000000000" pitchFamily="2" charset="2"/>
              <a:buChar char="§"/>
            </a:pPr>
            <a:endParaRPr lang="en-US" sz="2800" dirty="0"/>
          </a:p>
          <a:p>
            <a:pPr algn="ctr">
              <a:buClr>
                <a:schemeClr val="accent5">
                  <a:lumMod val="50000"/>
                </a:schemeClr>
              </a:buClr>
            </a:pPr>
            <a:r>
              <a:rPr lang="en-US" sz="2800" dirty="0"/>
              <a:t>OR</a:t>
            </a:r>
          </a:p>
          <a:p>
            <a:pPr>
              <a:buClr>
                <a:schemeClr val="accent5">
                  <a:lumMod val="50000"/>
                </a:schemeClr>
              </a:buClr>
            </a:pPr>
            <a:endParaRPr lang="en-US" sz="2800" dirty="0"/>
          </a:p>
          <a:p>
            <a:pPr marL="457200" indent="-457200">
              <a:buClr>
                <a:schemeClr val="accent5">
                  <a:lumMod val="50000"/>
                </a:schemeClr>
              </a:buClr>
              <a:buFont typeface="Wingdings" panose="05000000000000000000" pitchFamily="2" charset="2"/>
              <a:buChar char="§"/>
            </a:pPr>
            <a:r>
              <a:rPr lang="en-US" sz="2800" dirty="0"/>
              <a:t>Use Flask as backend</a:t>
            </a:r>
          </a:p>
        </p:txBody>
      </p:sp>
      <p:pic>
        <p:nvPicPr>
          <p:cNvPr id="5" name="Picture 4">
            <a:extLst>
              <a:ext uri="{FF2B5EF4-FFF2-40B4-BE49-F238E27FC236}">
                <a16:creationId xmlns:a16="http://schemas.microsoft.com/office/drawing/2014/main" id="{1F898A81-A070-47E1-BA49-46D09ECC4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679658" y="2345659"/>
            <a:ext cx="6857997" cy="2166686"/>
          </a:xfrm>
          <a:prstGeom prst="rect">
            <a:avLst/>
          </a:prstGeom>
        </p:spPr>
      </p:pic>
    </p:spTree>
    <p:extLst>
      <p:ext uri="{BB962C8B-B14F-4D97-AF65-F5344CB8AC3E}">
        <p14:creationId xmlns:p14="http://schemas.microsoft.com/office/powerpoint/2010/main" val="345002954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 calcmode="lin" valueType="num">
                                      <p:cBhvr additive="base">
                                        <p:cTn id="26"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Why we select  VGG16</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1177471" y="977159"/>
            <a:ext cx="7541986" cy="5301752"/>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dirty="0"/>
          </a:p>
          <a:p>
            <a:endParaRPr lang="en-US" dirty="0"/>
          </a:p>
          <a:p>
            <a:pPr marL="285750" indent="-285750">
              <a:buFont typeface="Wingdings" panose="05000000000000000000" pitchFamily="2" charset="2"/>
              <a:buChar char="§"/>
            </a:pPr>
            <a:r>
              <a:rPr lang="en-US" sz="2800" dirty="0"/>
              <a:t>Extracts prominent features from the image automatically.</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VGG16 is priorly trained on </a:t>
            </a:r>
            <a:r>
              <a:rPr lang="en-US" sz="2800" dirty="0" err="1"/>
              <a:t>imageNet</a:t>
            </a:r>
            <a:r>
              <a:rPr lang="en-US" sz="2800" dirty="0"/>
              <a:t> dataset which makes it prone for the classification task</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Lucrative approach and produced a promising accuracy in Image classification tasks</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This architecture is flexible and works well on the image Dataset</a:t>
            </a:r>
          </a:p>
          <a:p>
            <a:pPr marL="457200" indent="-457200">
              <a:buClr>
                <a:schemeClr val="accent5">
                  <a:lumMod val="50000"/>
                </a:schemeClr>
              </a:buClr>
              <a:buFont typeface="Wingdings" panose="05000000000000000000" pitchFamily="2" charset="2"/>
              <a:buChar char="§"/>
            </a:pPr>
            <a:endParaRPr lang="en-PK" sz="2800" dirty="0"/>
          </a:p>
        </p:txBody>
      </p:sp>
      <p:pic>
        <p:nvPicPr>
          <p:cNvPr id="7" name="Picture 6">
            <a:extLst>
              <a:ext uri="{FF2B5EF4-FFF2-40B4-BE49-F238E27FC236}">
                <a16:creationId xmlns:a16="http://schemas.microsoft.com/office/drawing/2014/main" id="{58CDE57E-7119-4E7A-96B0-DD6450F39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1442" y="0"/>
            <a:ext cx="2338037" cy="6858000"/>
          </a:xfrm>
          <a:prstGeom prst="rect">
            <a:avLst/>
          </a:prstGeom>
        </p:spPr>
      </p:pic>
    </p:spTree>
    <p:extLst>
      <p:ext uri="{BB962C8B-B14F-4D97-AF65-F5344CB8AC3E}">
        <p14:creationId xmlns:p14="http://schemas.microsoft.com/office/powerpoint/2010/main" val="324767714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952010" y="435760"/>
            <a:ext cx="8931728" cy="584775"/>
          </a:xfrm>
          <a:prstGeom prst="rect">
            <a:avLst/>
          </a:prstGeom>
          <a:noFill/>
        </p:spPr>
        <p:txBody>
          <a:bodyPr wrap="square" rtlCol="0">
            <a:spAutoFit/>
          </a:bodyPr>
          <a:lstStyle/>
          <a:p>
            <a:r>
              <a:rPr lang="en-US" sz="3200" b="1" dirty="0">
                <a:latin typeface="+mj-lt"/>
              </a:rPr>
              <a:t>Using panoptic segmentation to detect sky</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952009" y="1020535"/>
            <a:ext cx="8681847" cy="5301752"/>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dirty="0"/>
          </a:p>
          <a:p>
            <a:pPr marL="285750" indent="-285750">
              <a:buFont typeface="Wingdings" panose="05000000000000000000" pitchFamily="2" charset="2"/>
              <a:buChar char="§"/>
            </a:pPr>
            <a:r>
              <a:rPr lang="en-US" sz="2800" dirty="0"/>
              <a:t>Panoptic Segmentation model (from Detectron2 by Facebook) was chosen to detect sky in the pictures. It’s an incredibly intelligent CNN model that can be used to classify both instance segmentation objects and semantic segmentation objects.</a:t>
            </a:r>
          </a:p>
          <a:p>
            <a:pPr marL="285750" indent="-285750">
              <a:buFont typeface="Wingdings" panose="05000000000000000000" pitchFamily="2" charset="2"/>
              <a:buChar char="§"/>
            </a:pPr>
            <a:r>
              <a:rPr lang="en-US" sz="2800" dirty="0"/>
              <a:t>We are using it with customized output to check if there is the sky in the picture or not. Having sky in the picture is our requirement to predict AQ level.</a:t>
            </a:r>
            <a:endParaRPr lang="en-PK" sz="2800" dirty="0"/>
          </a:p>
          <a:p>
            <a:pPr marL="457200" indent="-457200">
              <a:buClr>
                <a:schemeClr val="accent5">
                  <a:lumMod val="50000"/>
                </a:schemeClr>
              </a:buClr>
              <a:buFont typeface="Wingdings" panose="05000000000000000000" pitchFamily="2" charset="2"/>
              <a:buChar char="§"/>
            </a:pPr>
            <a:endParaRPr lang="en-PK" sz="2800" dirty="0"/>
          </a:p>
        </p:txBody>
      </p:sp>
      <p:pic>
        <p:nvPicPr>
          <p:cNvPr id="5" name="Picture 4">
            <a:extLst>
              <a:ext uri="{FF2B5EF4-FFF2-40B4-BE49-F238E27FC236}">
                <a16:creationId xmlns:a16="http://schemas.microsoft.com/office/drawing/2014/main" id="{321B7372-8802-423E-9A37-55D3D6D73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687927" y="2314174"/>
            <a:ext cx="6858002" cy="2150142"/>
          </a:xfrm>
          <a:prstGeom prst="rect">
            <a:avLst/>
          </a:prstGeom>
        </p:spPr>
      </p:pic>
    </p:spTree>
    <p:extLst>
      <p:ext uri="{BB962C8B-B14F-4D97-AF65-F5344CB8AC3E}">
        <p14:creationId xmlns:p14="http://schemas.microsoft.com/office/powerpoint/2010/main" val="8551932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Why we choose android and web</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408215" y="977159"/>
            <a:ext cx="9356272" cy="5488457"/>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Clr>
                <a:schemeClr val="accent5">
                  <a:lumMod val="50000"/>
                </a:schemeClr>
              </a:buClr>
              <a:buFont typeface="Wingdings" panose="05000000000000000000" pitchFamily="2" charset="2"/>
              <a:buChar char="§"/>
            </a:pPr>
            <a:r>
              <a:rPr lang="en-US" sz="2800" dirty="0"/>
              <a:t>Android was chosen for one reason only: It’s the most accessible platform in the world. Everybody has access to an android smartphone making it incredibly viable to choose android to create an application that could help the masses.</a:t>
            </a:r>
          </a:p>
          <a:p>
            <a:pPr>
              <a:buClr>
                <a:schemeClr val="accent5">
                  <a:lumMod val="50000"/>
                </a:schemeClr>
              </a:buClr>
            </a:pPr>
            <a:endParaRPr lang="en-US" sz="2800" dirty="0"/>
          </a:p>
          <a:p>
            <a:pPr marL="457200" indent="-457200">
              <a:buClr>
                <a:schemeClr val="accent5">
                  <a:lumMod val="50000"/>
                </a:schemeClr>
              </a:buClr>
              <a:buFont typeface="Wingdings" panose="05000000000000000000" pitchFamily="2" charset="2"/>
              <a:buChar char="§"/>
            </a:pPr>
            <a:r>
              <a:rPr lang="en-US" sz="2800" dirty="0"/>
              <a:t>Web was chosen because we wanted a platform where you could upload any picture of anywhere in the world with sky in it to check it. For example you have a photo in your laptop of a place you want to check AQ level of but you don’t have access to a phone right now, you can use our website.</a:t>
            </a:r>
            <a:endParaRPr lang="en-PK" sz="2800" dirty="0"/>
          </a:p>
          <a:p>
            <a:pPr marL="457200" indent="-457200">
              <a:buClr>
                <a:schemeClr val="accent5">
                  <a:lumMod val="50000"/>
                </a:schemeClr>
              </a:buClr>
              <a:buFont typeface="Wingdings" panose="05000000000000000000" pitchFamily="2" charset="2"/>
              <a:buChar char="§"/>
            </a:pPr>
            <a:endParaRPr lang="en-US" sz="2800" dirty="0"/>
          </a:p>
        </p:txBody>
      </p:sp>
      <p:pic>
        <p:nvPicPr>
          <p:cNvPr id="8" name="Picture 7">
            <a:extLst>
              <a:ext uri="{FF2B5EF4-FFF2-40B4-BE49-F238E27FC236}">
                <a16:creationId xmlns:a16="http://schemas.microsoft.com/office/drawing/2014/main" id="{24B45DBF-2DD1-4303-9824-20D793D15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606390" y="2288723"/>
            <a:ext cx="6858001" cy="2280556"/>
          </a:xfrm>
          <a:prstGeom prst="rect">
            <a:avLst/>
          </a:prstGeom>
        </p:spPr>
      </p:pic>
    </p:spTree>
    <p:extLst>
      <p:ext uri="{BB962C8B-B14F-4D97-AF65-F5344CB8AC3E}">
        <p14:creationId xmlns:p14="http://schemas.microsoft.com/office/powerpoint/2010/main" val="267777871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E67F2F-3B2A-497E-B529-F3529481B76D}"/>
              </a:ext>
            </a:extLst>
          </p:cNvPr>
          <p:cNvSpPr>
            <a:spLocks noGrp="1"/>
          </p:cNvSpPr>
          <p:nvPr>
            <p:ph type="title"/>
          </p:nvPr>
        </p:nvSpPr>
        <p:spPr>
          <a:xfrm>
            <a:off x="1497000" y="212271"/>
            <a:ext cx="9198000" cy="815016"/>
          </a:xfrm>
        </p:spPr>
        <p:txBody>
          <a:bodyPr/>
          <a:lstStyle/>
          <a:p>
            <a:pPr algn="ctr"/>
            <a:r>
              <a:rPr lang="en-US" sz="4400" dirty="0"/>
              <a:t>Team</a:t>
            </a:r>
          </a:p>
        </p:txBody>
      </p:sp>
      <p:pic>
        <p:nvPicPr>
          <p:cNvPr id="15" name="Content Placeholder 14">
            <a:extLst>
              <a:ext uri="{FF2B5EF4-FFF2-40B4-BE49-F238E27FC236}">
                <a16:creationId xmlns:a16="http://schemas.microsoft.com/office/drawing/2014/main" id="{42533FB1-B98C-4E55-873C-50B7370499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4725" y="1209820"/>
            <a:ext cx="2581275" cy="2581275"/>
          </a:xfrm>
          <a:prstGeom prst="ellipse">
            <a:avLst/>
          </a:prstGeom>
          <a:ln>
            <a:noFill/>
          </a:ln>
          <a:effectLst>
            <a:softEdge rad="112500"/>
          </a:effectLst>
        </p:spPr>
      </p:pic>
      <p:pic>
        <p:nvPicPr>
          <p:cNvPr id="19" name="Picture 18">
            <a:extLst>
              <a:ext uri="{FF2B5EF4-FFF2-40B4-BE49-F238E27FC236}">
                <a16:creationId xmlns:a16="http://schemas.microsoft.com/office/drawing/2014/main" id="{67E3D1A6-727B-4B7B-A421-DC2430782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11" y="1209820"/>
            <a:ext cx="2581275" cy="2581275"/>
          </a:xfrm>
          <a:prstGeom prst="ellipse">
            <a:avLst/>
          </a:prstGeom>
          <a:ln>
            <a:noFill/>
          </a:ln>
          <a:effectLst>
            <a:softEdge rad="112500"/>
          </a:effectLst>
        </p:spPr>
      </p:pic>
      <p:pic>
        <p:nvPicPr>
          <p:cNvPr id="21" name="Picture 20">
            <a:extLst>
              <a:ext uri="{FF2B5EF4-FFF2-40B4-BE49-F238E27FC236}">
                <a16:creationId xmlns:a16="http://schemas.microsoft.com/office/drawing/2014/main" id="{F058CE7B-306F-4CB8-BC1A-7F0D7B1E1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298" y="1209820"/>
            <a:ext cx="2581275" cy="2581275"/>
          </a:xfrm>
          <a:prstGeom prst="ellipse">
            <a:avLst/>
          </a:prstGeom>
          <a:ln>
            <a:noFill/>
          </a:ln>
          <a:effectLst>
            <a:softEdge rad="112500"/>
          </a:effectLst>
        </p:spPr>
      </p:pic>
      <p:pic>
        <p:nvPicPr>
          <p:cNvPr id="23" name="Picture 22">
            <a:extLst>
              <a:ext uri="{FF2B5EF4-FFF2-40B4-BE49-F238E27FC236}">
                <a16:creationId xmlns:a16="http://schemas.microsoft.com/office/drawing/2014/main" id="{C03B8E1F-6BFD-45CE-8408-87A575D0F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6557" y="1209820"/>
            <a:ext cx="2581275" cy="2578608"/>
          </a:xfrm>
          <a:prstGeom prst="ellipse">
            <a:avLst/>
          </a:prstGeom>
          <a:ln>
            <a:noFill/>
          </a:ln>
          <a:effectLst>
            <a:softEdge rad="112500"/>
          </a:effectLst>
        </p:spPr>
      </p:pic>
      <p:sp>
        <p:nvSpPr>
          <p:cNvPr id="24" name="Rectangle 23">
            <a:extLst>
              <a:ext uri="{FF2B5EF4-FFF2-40B4-BE49-F238E27FC236}">
                <a16:creationId xmlns:a16="http://schemas.microsoft.com/office/drawing/2014/main" id="{D05BCA09-243D-462F-8720-894D173E3A74}"/>
              </a:ext>
            </a:extLst>
          </p:cNvPr>
          <p:cNvSpPr/>
          <p:nvPr/>
        </p:nvSpPr>
        <p:spPr>
          <a:xfrm>
            <a:off x="782750" y="3788426"/>
            <a:ext cx="2123396" cy="158387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Member 1</a:t>
            </a:r>
          </a:p>
          <a:p>
            <a:pPr algn="ctr"/>
            <a:endParaRPr lang="en-US" dirty="0"/>
          </a:p>
          <a:p>
            <a:pPr algn="ctr"/>
            <a:r>
              <a:rPr lang="en-US" b="1" dirty="0"/>
              <a:t>Waqas Ahmad</a:t>
            </a:r>
          </a:p>
          <a:p>
            <a:pPr algn="ctr"/>
            <a:r>
              <a:rPr lang="en-US" dirty="0"/>
              <a:t>FA16-BCS-047</a:t>
            </a:r>
          </a:p>
        </p:txBody>
      </p:sp>
      <p:sp>
        <p:nvSpPr>
          <p:cNvPr id="25" name="Rectangle 24">
            <a:extLst>
              <a:ext uri="{FF2B5EF4-FFF2-40B4-BE49-F238E27FC236}">
                <a16:creationId xmlns:a16="http://schemas.microsoft.com/office/drawing/2014/main" id="{04DE8E96-D9AB-4EE0-889B-A1CDD31AC0E2}"/>
              </a:ext>
            </a:extLst>
          </p:cNvPr>
          <p:cNvSpPr/>
          <p:nvPr/>
        </p:nvSpPr>
        <p:spPr>
          <a:xfrm>
            <a:off x="3743664" y="3788427"/>
            <a:ext cx="2123396" cy="158387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Member 2</a:t>
            </a:r>
          </a:p>
          <a:p>
            <a:pPr algn="ctr"/>
            <a:endParaRPr lang="en-US" dirty="0"/>
          </a:p>
          <a:p>
            <a:pPr algn="ctr"/>
            <a:r>
              <a:rPr lang="en-US" b="1" dirty="0"/>
              <a:t>Hamza Sadiq</a:t>
            </a:r>
          </a:p>
          <a:p>
            <a:pPr algn="ctr"/>
            <a:r>
              <a:rPr lang="en-US" dirty="0"/>
              <a:t>FA16-BCS-041</a:t>
            </a:r>
          </a:p>
        </p:txBody>
      </p:sp>
      <p:sp>
        <p:nvSpPr>
          <p:cNvPr id="26" name="Rectangle 25">
            <a:extLst>
              <a:ext uri="{FF2B5EF4-FFF2-40B4-BE49-F238E27FC236}">
                <a16:creationId xmlns:a16="http://schemas.microsoft.com/office/drawing/2014/main" id="{DD0595D5-4130-4C67-99A1-00C3030FF3EF}"/>
              </a:ext>
            </a:extLst>
          </p:cNvPr>
          <p:cNvSpPr/>
          <p:nvPr/>
        </p:nvSpPr>
        <p:spPr>
          <a:xfrm>
            <a:off x="6704238" y="3788428"/>
            <a:ext cx="2123396" cy="158387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Member 3</a:t>
            </a:r>
          </a:p>
          <a:p>
            <a:pPr algn="ctr"/>
            <a:endParaRPr lang="en-US" dirty="0"/>
          </a:p>
          <a:p>
            <a:pPr algn="ctr"/>
            <a:r>
              <a:rPr lang="en-US" b="1" dirty="0"/>
              <a:t>Ali Hassan</a:t>
            </a:r>
          </a:p>
          <a:p>
            <a:pPr algn="ctr"/>
            <a:r>
              <a:rPr lang="en-US" dirty="0"/>
              <a:t>FA16-BCS-162</a:t>
            </a:r>
          </a:p>
        </p:txBody>
      </p:sp>
      <p:sp>
        <p:nvSpPr>
          <p:cNvPr id="27" name="Rectangle 26">
            <a:extLst>
              <a:ext uri="{FF2B5EF4-FFF2-40B4-BE49-F238E27FC236}">
                <a16:creationId xmlns:a16="http://schemas.microsoft.com/office/drawing/2014/main" id="{E61D2D80-6FBA-4054-A41A-C1C24B8BE4E7}"/>
              </a:ext>
            </a:extLst>
          </p:cNvPr>
          <p:cNvSpPr/>
          <p:nvPr/>
        </p:nvSpPr>
        <p:spPr>
          <a:xfrm>
            <a:off x="9436557" y="3788428"/>
            <a:ext cx="2732318" cy="236764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Supervisor</a:t>
            </a:r>
          </a:p>
          <a:p>
            <a:pPr algn="ctr"/>
            <a:endParaRPr lang="en-US" dirty="0"/>
          </a:p>
          <a:p>
            <a:pPr algn="ctr"/>
            <a:r>
              <a:rPr lang="en-US" b="1" dirty="0">
                <a:solidFill>
                  <a:schemeClr val="tx1">
                    <a:lumMod val="95000"/>
                    <a:lumOff val="5000"/>
                  </a:schemeClr>
                </a:solidFill>
                <a:latin typeface="Tw Cen MT" panose="020B0602020104020603" pitchFamily="34" charset="0"/>
              </a:rPr>
              <a:t>Dr. Usama Ijaz </a:t>
            </a:r>
            <a:r>
              <a:rPr lang="en-US" b="1" dirty="0" err="1">
                <a:solidFill>
                  <a:schemeClr val="tx1">
                    <a:lumMod val="95000"/>
                    <a:lumOff val="5000"/>
                  </a:schemeClr>
                </a:solidFill>
                <a:latin typeface="Tw Cen MT" panose="020B0602020104020603" pitchFamily="34" charset="0"/>
              </a:rPr>
              <a:t>Bajwa</a:t>
            </a:r>
            <a:endParaRPr lang="en-US" b="1" dirty="0">
              <a:solidFill>
                <a:schemeClr val="tx1">
                  <a:lumMod val="95000"/>
                  <a:lumOff val="5000"/>
                </a:schemeClr>
              </a:solidFill>
              <a:latin typeface="Tw Cen MT" panose="020B0602020104020603" pitchFamily="34" charset="0"/>
            </a:endParaRPr>
          </a:p>
          <a:p>
            <a:pPr algn="ctr"/>
            <a:r>
              <a:rPr lang="en-US" dirty="0">
                <a:solidFill>
                  <a:schemeClr val="tx1">
                    <a:lumMod val="95000"/>
                    <a:lumOff val="5000"/>
                  </a:schemeClr>
                </a:solidFill>
                <a:latin typeface="Tw Cen MT" panose="020B0602020104020603" pitchFamily="34" charset="0"/>
              </a:rPr>
              <a:t>Assistant Professor &amp; Associate Head of Department</a:t>
            </a:r>
          </a:p>
          <a:p>
            <a:pPr algn="ctr"/>
            <a:endParaRPr lang="en-US" dirty="0"/>
          </a:p>
        </p:txBody>
      </p:sp>
      <p:sp>
        <p:nvSpPr>
          <p:cNvPr id="29" name="Rectangle 28">
            <a:extLst>
              <a:ext uri="{FF2B5EF4-FFF2-40B4-BE49-F238E27FC236}">
                <a16:creationId xmlns:a16="http://schemas.microsoft.com/office/drawing/2014/main" id="{7A4C2151-ACA9-47F4-86F7-C66A55FB0AF5}"/>
              </a:ext>
            </a:extLst>
          </p:cNvPr>
          <p:cNvSpPr/>
          <p:nvPr/>
        </p:nvSpPr>
        <p:spPr>
          <a:xfrm>
            <a:off x="10041857" y="6278911"/>
            <a:ext cx="2127018"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63276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25" grpId="0"/>
      <p:bldP spid="26" grpId="0"/>
      <p:bldP spid="27" grpId="0"/>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Implementation </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1177471" y="977159"/>
            <a:ext cx="8342086" cy="4065815"/>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Clr>
                <a:schemeClr val="accent5">
                  <a:lumMod val="50000"/>
                </a:schemeClr>
              </a:buClr>
              <a:buFont typeface="Wingdings" panose="05000000000000000000" pitchFamily="2" charset="2"/>
              <a:buChar char="§"/>
            </a:pPr>
            <a:r>
              <a:rPr lang="en-US" sz="2800" dirty="0"/>
              <a:t>Our system connected with the database and the server</a:t>
            </a:r>
          </a:p>
          <a:p>
            <a:pPr marL="457200" indent="-457200">
              <a:buClr>
                <a:schemeClr val="accent5">
                  <a:lumMod val="50000"/>
                </a:schemeClr>
              </a:buClr>
              <a:buFont typeface="Wingdings" panose="05000000000000000000" pitchFamily="2" charset="2"/>
              <a:buChar char="§"/>
            </a:pPr>
            <a:r>
              <a:rPr lang="en-US" sz="2800" dirty="0"/>
              <a:t>Two models used</a:t>
            </a:r>
          </a:p>
          <a:p>
            <a:pPr marL="971550" lvl="1" indent="-514350">
              <a:buClr>
                <a:schemeClr val="accent5">
                  <a:lumMod val="50000"/>
                </a:schemeClr>
              </a:buClr>
              <a:buFont typeface="+mj-lt"/>
              <a:buAutoNum type="arabicPeriod"/>
            </a:pPr>
            <a:r>
              <a:rPr lang="en-US" sz="2800" dirty="0"/>
              <a:t>1</a:t>
            </a:r>
            <a:r>
              <a:rPr lang="en-US" sz="2800" baseline="30000" dirty="0"/>
              <a:t>st</a:t>
            </a:r>
            <a:r>
              <a:rPr lang="en-US" sz="2800" dirty="0"/>
              <a:t> for identifying if sky exists in the picture</a:t>
            </a:r>
          </a:p>
          <a:p>
            <a:pPr marL="971550" lvl="1" indent="-514350">
              <a:buClr>
                <a:schemeClr val="accent5">
                  <a:lumMod val="50000"/>
                </a:schemeClr>
              </a:buClr>
              <a:buFont typeface="+mj-lt"/>
              <a:buAutoNum type="arabicPeriod"/>
            </a:pPr>
            <a:r>
              <a:rPr lang="en-US" sz="2800" dirty="0"/>
              <a:t>2</a:t>
            </a:r>
            <a:r>
              <a:rPr lang="en-US" sz="2800" baseline="30000" dirty="0"/>
              <a:t>nd</a:t>
            </a:r>
            <a:r>
              <a:rPr lang="en-US" sz="2800" dirty="0"/>
              <a:t> for identifying AQL: Our main model</a:t>
            </a:r>
          </a:p>
          <a:p>
            <a:pPr lvl="1">
              <a:buClr>
                <a:schemeClr val="accent5">
                  <a:lumMod val="50000"/>
                </a:schemeClr>
              </a:buClr>
            </a:pPr>
            <a:endParaRPr lang="en-US" sz="2800" dirty="0"/>
          </a:p>
          <a:p>
            <a:pPr marL="457200" indent="-457200">
              <a:buClr>
                <a:schemeClr val="accent5">
                  <a:lumMod val="50000"/>
                </a:schemeClr>
              </a:buClr>
              <a:buFont typeface="Wingdings" panose="05000000000000000000" pitchFamily="2" charset="2"/>
              <a:buChar char="§"/>
            </a:pPr>
            <a:r>
              <a:rPr lang="en-US" sz="2800" dirty="0"/>
              <a:t>A backend server on which the models are placed and operate on</a:t>
            </a:r>
          </a:p>
          <a:p>
            <a:pPr marL="457200" indent="-457200">
              <a:buClr>
                <a:schemeClr val="accent5">
                  <a:lumMod val="50000"/>
                </a:schemeClr>
              </a:buClr>
              <a:buFont typeface="Wingdings" panose="05000000000000000000" pitchFamily="2" charset="2"/>
              <a:buChar char="§"/>
            </a:pPr>
            <a:r>
              <a:rPr lang="en-US" sz="2800" dirty="0"/>
              <a:t>A database</a:t>
            </a:r>
            <a:endParaRPr lang="en-PK" sz="2800" dirty="0"/>
          </a:p>
        </p:txBody>
      </p:sp>
      <p:sp>
        <p:nvSpPr>
          <p:cNvPr id="7" name="Rectangle 6">
            <a:extLst>
              <a:ext uri="{FF2B5EF4-FFF2-40B4-BE49-F238E27FC236}">
                <a16:creationId xmlns:a16="http://schemas.microsoft.com/office/drawing/2014/main" id="{303B34ED-0F40-460F-9575-0C0EF58C1CAC}"/>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52187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Architecture</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952010" y="1254745"/>
            <a:ext cx="8864386" cy="4065815"/>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t"/>
          <a:lstStyle/>
          <a:p>
            <a:pPr>
              <a:buClr>
                <a:schemeClr val="accent5">
                  <a:lumMod val="50000"/>
                </a:schemeClr>
              </a:buClr>
            </a:pPr>
            <a:r>
              <a:rPr lang="en-US" sz="2800" dirty="0"/>
              <a:t>Three tier architecture</a:t>
            </a:r>
          </a:p>
          <a:p>
            <a:pPr>
              <a:buClr>
                <a:schemeClr val="accent5">
                  <a:lumMod val="50000"/>
                </a:schemeClr>
              </a:buClr>
            </a:pPr>
            <a:endParaRPr lang="en-US" sz="2800" dirty="0"/>
          </a:p>
          <a:p>
            <a:pPr>
              <a:buClr>
                <a:schemeClr val="accent5">
                  <a:lumMod val="50000"/>
                </a:schemeClr>
              </a:buClr>
            </a:pPr>
            <a:endParaRPr lang="en-PK" sz="2800" dirty="0"/>
          </a:p>
          <a:p>
            <a:pPr>
              <a:buClr>
                <a:schemeClr val="accent5">
                  <a:lumMod val="50000"/>
                </a:schemeClr>
              </a:buClr>
            </a:pPr>
            <a:endParaRPr lang="en-PK" sz="2800" dirty="0"/>
          </a:p>
        </p:txBody>
      </p:sp>
      <p:pic>
        <p:nvPicPr>
          <p:cNvPr id="7" name="Picture 6">
            <a:extLst>
              <a:ext uri="{FF2B5EF4-FFF2-40B4-BE49-F238E27FC236}">
                <a16:creationId xmlns:a16="http://schemas.microsoft.com/office/drawing/2014/main" id="{546C500B-CF2F-4FD8-80A3-3F67348A3CCB}"/>
              </a:ext>
            </a:extLst>
          </p:cNvPr>
          <p:cNvPicPr>
            <a:picLocks noChangeAspect="1"/>
          </p:cNvPicPr>
          <p:nvPr/>
        </p:nvPicPr>
        <p:blipFill rotWithShape="1">
          <a:blip r:embed="rId2"/>
          <a:srcRect t="14197" b="8547"/>
          <a:stretch/>
        </p:blipFill>
        <p:spPr>
          <a:xfrm>
            <a:off x="1292970" y="2416168"/>
            <a:ext cx="8182466" cy="2319575"/>
          </a:xfrm>
          <a:prstGeom prst="rect">
            <a:avLst/>
          </a:prstGeom>
        </p:spPr>
      </p:pic>
      <p:sp>
        <p:nvSpPr>
          <p:cNvPr id="8" name="Rectangle 7">
            <a:extLst>
              <a:ext uri="{FF2B5EF4-FFF2-40B4-BE49-F238E27FC236}">
                <a16:creationId xmlns:a16="http://schemas.microsoft.com/office/drawing/2014/main" id="{A152D879-1898-483A-9C4B-1C55F07A7E7F}"/>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16783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Development Hurdles</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952010" y="1254745"/>
            <a:ext cx="8864386" cy="4721512"/>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ctr"/>
          <a:lstStyle/>
          <a:p>
            <a:pPr marL="514350" indent="-514350">
              <a:buClr>
                <a:schemeClr val="accent1">
                  <a:lumMod val="75000"/>
                </a:schemeClr>
              </a:buClr>
              <a:buFont typeface="Wingdings" panose="05000000000000000000" pitchFamily="2" charset="2"/>
              <a:buChar char="§"/>
            </a:pPr>
            <a:r>
              <a:rPr lang="en-US" sz="2800" dirty="0"/>
              <a:t>Model embedment in the android application and website</a:t>
            </a:r>
          </a:p>
          <a:p>
            <a:pPr>
              <a:buClr>
                <a:schemeClr val="accent1">
                  <a:lumMod val="75000"/>
                </a:schemeClr>
              </a:buClr>
            </a:pPr>
            <a:endParaRPr lang="en-US" sz="2800" dirty="0"/>
          </a:p>
          <a:p>
            <a:pPr marL="514350" indent="-514350">
              <a:buClr>
                <a:schemeClr val="accent1">
                  <a:lumMod val="75000"/>
                </a:schemeClr>
              </a:buClr>
              <a:buFont typeface="Wingdings" panose="05000000000000000000" pitchFamily="2" charset="2"/>
              <a:buChar char="§"/>
            </a:pPr>
            <a:r>
              <a:rPr lang="en-US" sz="2800" dirty="0"/>
              <a:t>Model hunting and choosing the appropriate model</a:t>
            </a:r>
          </a:p>
          <a:p>
            <a:pPr>
              <a:buClr>
                <a:schemeClr val="accent1">
                  <a:lumMod val="75000"/>
                </a:schemeClr>
              </a:buClr>
            </a:pPr>
            <a:endParaRPr lang="en-US" sz="2800" dirty="0"/>
          </a:p>
          <a:p>
            <a:pPr marL="514350" indent="-514350">
              <a:buClr>
                <a:schemeClr val="accent1">
                  <a:lumMod val="75000"/>
                </a:schemeClr>
              </a:buClr>
              <a:buFont typeface="Wingdings" panose="05000000000000000000" pitchFamily="2" charset="2"/>
              <a:buChar char="§"/>
            </a:pPr>
            <a:r>
              <a:rPr lang="en-US" sz="2800" dirty="0"/>
              <a:t>Creating an environment where the models could work in conjunction with each other to perform the tasks</a:t>
            </a:r>
          </a:p>
          <a:p>
            <a:pPr>
              <a:buClr>
                <a:schemeClr val="accent5">
                  <a:lumMod val="50000"/>
                </a:schemeClr>
              </a:buClr>
            </a:pPr>
            <a:endParaRPr lang="en-PK" sz="2800" dirty="0"/>
          </a:p>
        </p:txBody>
      </p:sp>
      <p:pic>
        <p:nvPicPr>
          <p:cNvPr id="7" name="Picture 6">
            <a:extLst>
              <a:ext uri="{FF2B5EF4-FFF2-40B4-BE49-F238E27FC236}">
                <a16:creationId xmlns:a16="http://schemas.microsoft.com/office/drawing/2014/main" id="{D53AA262-0171-4E0B-9C87-E1201D698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575198" y="2241198"/>
            <a:ext cx="6858000" cy="2375604"/>
          </a:xfrm>
          <a:prstGeom prst="rect">
            <a:avLst/>
          </a:prstGeom>
        </p:spPr>
      </p:pic>
    </p:spTree>
    <p:extLst>
      <p:ext uri="{BB962C8B-B14F-4D97-AF65-F5344CB8AC3E}">
        <p14:creationId xmlns:p14="http://schemas.microsoft.com/office/powerpoint/2010/main" val="300329908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Wrap it UP!</a:t>
            </a: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16A894-D822-417C-836A-718906BDB3A2}"/>
              </a:ext>
            </a:extLst>
          </p:cNvPr>
          <p:cNvSpPr/>
          <p:nvPr/>
        </p:nvSpPr>
        <p:spPr>
          <a:xfrm>
            <a:off x="952010" y="1020535"/>
            <a:ext cx="8567547" cy="4816929"/>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endParaRPr lang="en-PK" sz="2800" dirty="0"/>
          </a:p>
        </p:txBody>
      </p:sp>
      <p:sp>
        <p:nvSpPr>
          <p:cNvPr id="2" name="Rectangle 1">
            <a:extLst>
              <a:ext uri="{FF2B5EF4-FFF2-40B4-BE49-F238E27FC236}">
                <a16:creationId xmlns:a16="http://schemas.microsoft.com/office/drawing/2014/main" id="{1F660794-065E-4F50-872D-7C8811E6F1AF}"/>
              </a:ext>
            </a:extLst>
          </p:cNvPr>
          <p:cNvSpPr/>
          <p:nvPr/>
        </p:nvSpPr>
        <p:spPr>
          <a:xfrm>
            <a:off x="952010" y="1254745"/>
            <a:ext cx="8864386" cy="4721512"/>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t"/>
          <a:lstStyle/>
          <a:p>
            <a:pPr marL="457200" indent="-457200">
              <a:buFont typeface="Wingdings" panose="05000000000000000000" pitchFamily="2" charset="2"/>
              <a:buChar char="§"/>
            </a:pPr>
            <a:r>
              <a:rPr lang="en-US" sz="2800" dirty="0"/>
              <a:t>An AQI Predictor system that predicts Air Quality level.</a:t>
            </a:r>
          </a:p>
          <a:p>
            <a:endParaRPr lang="en-US" sz="2800" dirty="0"/>
          </a:p>
          <a:p>
            <a:pPr marL="457200" indent="-457200">
              <a:buFont typeface="Wingdings" panose="05000000000000000000" pitchFamily="2" charset="2"/>
              <a:buChar char="§"/>
            </a:pPr>
            <a:r>
              <a:rPr lang="en-US" sz="2800" dirty="0"/>
              <a:t>Consists of an android application and a website.</a:t>
            </a:r>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r>
              <a:rPr lang="en-US" sz="2800" dirty="0"/>
              <a:t>The whole process is done in a simplistic manner using the photo taken through the android smartphone’s camera to use to predict Air Quality level.</a:t>
            </a:r>
          </a:p>
          <a:p>
            <a:endParaRPr lang="en-US" sz="2800" dirty="0"/>
          </a:p>
          <a:p>
            <a:pPr marL="457200" indent="-457200">
              <a:buFont typeface="Wingdings" panose="05000000000000000000" pitchFamily="2" charset="2"/>
              <a:buChar char="§"/>
            </a:pPr>
            <a:r>
              <a:rPr lang="en-US" sz="2800" dirty="0"/>
              <a:t>Results can be procured from the app/website based on the </a:t>
            </a:r>
            <a:r>
              <a:rPr lang="en-GB" sz="2800" dirty="0"/>
              <a:t>picture.</a:t>
            </a:r>
            <a:endParaRPr lang="en-PK" sz="2800" dirty="0"/>
          </a:p>
          <a:p>
            <a:pPr>
              <a:buClr>
                <a:schemeClr val="accent5">
                  <a:lumMod val="50000"/>
                </a:schemeClr>
              </a:buClr>
            </a:pPr>
            <a:endParaRPr lang="en-PK" sz="2800" dirty="0"/>
          </a:p>
        </p:txBody>
      </p:sp>
      <p:pic>
        <p:nvPicPr>
          <p:cNvPr id="5" name="Picture 4">
            <a:extLst>
              <a:ext uri="{FF2B5EF4-FFF2-40B4-BE49-F238E27FC236}">
                <a16:creationId xmlns:a16="http://schemas.microsoft.com/office/drawing/2014/main" id="{786761B4-1DF8-4B4F-94BA-9675F09A3CD4}"/>
              </a:ext>
            </a:extLst>
          </p:cNvPr>
          <p:cNvPicPr>
            <a:picLocks noChangeAspect="1"/>
          </p:cNvPicPr>
          <p:nvPr/>
        </p:nvPicPr>
        <p:blipFill rotWithShape="1">
          <a:blip r:embed="rId2">
            <a:extLst>
              <a:ext uri="{28A0092B-C50C-407E-A947-70E740481C1C}">
                <a14:useLocalDpi xmlns:a14="http://schemas.microsoft.com/office/drawing/2010/main" val="0"/>
              </a:ext>
            </a:extLst>
          </a:blip>
          <a:srcRect b="7056"/>
          <a:stretch/>
        </p:blipFill>
        <p:spPr>
          <a:xfrm rot="16200000">
            <a:off x="7575198" y="2241194"/>
            <a:ext cx="6858001" cy="2375605"/>
          </a:xfrm>
          <a:prstGeom prst="rect">
            <a:avLst/>
          </a:prstGeom>
        </p:spPr>
      </p:pic>
    </p:spTree>
    <p:extLst>
      <p:ext uri="{BB962C8B-B14F-4D97-AF65-F5344CB8AC3E}">
        <p14:creationId xmlns:p14="http://schemas.microsoft.com/office/powerpoint/2010/main" val="157307617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Android Application Interface</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A0EACC9-2A4A-4C9E-AA15-10174E246863}"/>
              </a:ext>
            </a:extLst>
          </p:cNvPr>
          <p:cNvGrpSpPr/>
          <p:nvPr/>
        </p:nvGrpSpPr>
        <p:grpSpPr>
          <a:xfrm>
            <a:off x="986811" y="1866062"/>
            <a:ext cx="1616494" cy="3551886"/>
            <a:chOff x="986811" y="1866062"/>
            <a:chExt cx="1616494" cy="3551886"/>
          </a:xfrm>
        </p:grpSpPr>
        <p:sp>
          <p:nvSpPr>
            <p:cNvPr id="7" name="Google Shape;401;p33">
              <a:extLst>
                <a:ext uri="{FF2B5EF4-FFF2-40B4-BE49-F238E27FC236}">
                  <a16:creationId xmlns:a16="http://schemas.microsoft.com/office/drawing/2014/main" id="{B2C59CF6-96FC-45A9-A133-2709E1068405}"/>
                </a:ext>
              </a:extLst>
            </p:cNvPr>
            <p:cNvSpPr/>
            <p:nvPr/>
          </p:nvSpPr>
          <p:spPr>
            <a:xfrm>
              <a:off x="986811" y="1866062"/>
              <a:ext cx="1616494" cy="355188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D4BDBAF-271C-466C-BAA1-7CE0FBC82F27}"/>
                </a:ext>
              </a:extLst>
            </p:cNvPr>
            <p:cNvPicPr>
              <a:picLocks noChangeAspect="1"/>
            </p:cNvPicPr>
            <p:nvPr/>
          </p:nvPicPr>
          <p:blipFill rotWithShape="1">
            <a:blip r:embed="rId2">
              <a:extLst>
                <a:ext uri="{28A0092B-C50C-407E-A947-70E740481C1C}">
                  <a14:useLocalDpi xmlns:a14="http://schemas.microsoft.com/office/drawing/2010/main" val="0"/>
                </a:ext>
              </a:extLst>
            </a:blip>
            <a:srcRect t="4043" b="5328"/>
            <a:stretch/>
          </p:blipFill>
          <p:spPr>
            <a:xfrm>
              <a:off x="1088838" y="2210771"/>
              <a:ext cx="1412440" cy="2785300"/>
            </a:xfrm>
            <a:prstGeom prst="rect">
              <a:avLst/>
            </a:prstGeom>
          </p:spPr>
        </p:pic>
      </p:grpSp>
      <p:grpSp>
        <p:nvGrpSpPr>
          <p:cNvPr id="17" name="Group 16">
            <a:extLst>
              <a:ext uri="{FF2B5EF4-FFF2-40B4-BE49-F238E27FC236}">
                <a16:creationId xmlns:a16="http://schemas.microsoft.com/office/drawing/2014/main" id="{E99B8C2C-672B-416E-AF63-D1EDD177ECA2}"/>
              </a:ext>
            </a:extLst>
          </p:cNvPr>
          <p:cNvGrpSpPr/>
          <p:nvPr/>
        </p:nvGrpSpPr>
        <p:grpSpPr>
          <a:xfrm>
            <a:off x="3310811" y="1866062"/>
            <a:ext cx="1616494" cy="3551886"/>
            <a:chOff x="3310811" y="1866062"/>
            <a:chExt cx="1616494" cy="3551886"/>
          </a:xfrm>
        </p:grpSpPr>
        <p:sp>
          <p:nvSpPr>
            <p:cNvPr id="8" name="Google Shape;401;p33">
              <a:extLst>
                <a:ext uri="{FF2B5EF4-FFF2-40B4-BE49-F238E27FC236}">
                  <a16:creationId xmlns:a16="http://schemas.microsoft.com/office/drawing/2014/main" id="{798CA1C3-F10D-4315-98DF-0FCBDAE31AD9}"/>
                </a:ext>
              </a:extLst>
            </p:cNvPr>
            <p:cNvSpPr/>
            <p:nvPr/>
          </p:nvSpPr>
          <p:spPr>
            <a:xfrm>
              <a:off x="3310811" y="1866062"/>
              <a:ext cx="1616494" cy="355188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BCA773B8-C6CF-40EC-AB4E-9010EFE025B1}"/>
                </a:ext>
              </a:extLst>
            </p:cNvPr>
            <p:cNvPicPr>
              <a:picLocks noChangeAspect="1"/>
            </p:cNvPicPr>
            <p:nvPr/>
          </p:nvPicPr>
          <p:blipFill rotWithShape="1">
            <a:blip r:embed="rId3">
              <a:extLst>
                <a:ext uri="{28A0092B-C50C-407E-A947-70E740481C1C}">
                  <a14:useLocalDpi xmlns:a14="http://schemas.microsoft.com/office/drawing/2010/main" val="0"/>
                </a:ext>
              </a:extLst>
            </a:blip>
            <a:srcRect t="3285" b="5722"/>
            <a:stretch/>
          </p:blipFill>
          <p:spPr>
            <a:xfrm>
              <a:off x="3432313" y="2173358"/>
              <a:ext cx="1391478" cy="2822714"/>
            </a:xfrm>
            <a:prstGeom prst="rect">
              <a:avLst/>
            </a:prstGeom>
          </p:spPr>
        </p:pic>
      </p:grpSp>
      <p:grpSp>
        <p:nvGrpSpPr>
          <p:cNvPr id="19" name="Group 18">
            <a:extLst>
              <a:ext uri="{FF2B5EF4-FFF2-40B4-BE49-F238E27FC236}">
                <a16:creationId xmlns:a16="http://schemas.microsoft.com/office/drawing/2014/main" id="{D2DAF005-AFE2-4F50-97B5-062467E8C29F}"/>
              </a:ext>
            </a:extLst>
          </p:cNvPr>
          <p:cNvGrpSpPr/>
          <p:nvPr/>
        </p:nvGrpSpPr>
        <p:grpSpPr>
          <a:xfrm>
            <a:off x="5648203" y="1866062"/>
            <a:ext cx="1616494" cy="3551886"/>
            <a:chOff x="5648203" y="1866062"/>
            <a:chExt cx="1616494" cy="3551886"/>
          </a:xfrm>
        </p:grpSpPr>
        <p:sp>
          <p:nvSpPr>
            <p:cNvPr id="9" name="Google Shape;401;p33">
              <a:extLst>
                <a:ext uri="{FF2B5EF4-FFF2-40B4-BE49-F238E27FC236}">
                  <a16:creationId xmlns:a16="http://schemas.microsoft.com/office/drawing/2014/main" id="{C4799EFD-2D4E-4504-9540-C27ACD73A16E}"/>
                </a:ext>
              </a:extLst>
            </p:cNvPr>
            <p:cNvSpPr/>
            <p:nvPr/>
          </p:nvSpPr>
          <p:spPr>
            <a:xfrm>
              <a:off x="5648203" y="1866062"/>
              <a:ext cx="1616494" cy="355188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E61C3746-F83D-4B2F-8FBF-40C07ECFDAD0}"/>
                </a:ext>
              </a:extLst>
            </p:cNvPr>
            <p:cNvPicPr>
              <a:picLocks noChangeAspect="1"/>
            </p:cNvPicPr>
            <p:nvPr/>
          </p:nvPicPr>
          <p:blipFill rotWithShape="1">
            <a:blip r:embed="rId4">
              <a:extLst>
                <a:ext uri="{28A0092B-C50C-407E-A947-70E740481C1C}">
                  <a14:useLocalDpi xmlns:a14="http://schemas.microsoft.com/office/drawing/2010/main" val="0"/>
                </a:ext>
              </a:extLst>
            </a:blip>
            <a:srcRect t="2445" b="888"/>
            <a:stretch/>
          </p:blipFill>
          <p:spPr>
            <a:xfrm>
              <a:off x="5709381" y="2210771"/>
              <a:ext cx="1467634" cy="2785300"/>
            </a:xfrm>
            <a:prstGeom prst="rect">
              <a:avLst/>
            </a:prstGeom>
          </p:spPr>
        </p:pic>
      </p:grpSp>
      <p:grpSp>
        <p:nvGrpSpPr>
          <p:cNvPr id="20" name="Group 19">
            <a:extLst>
              <a:ext uri="{FF2B5EF4-FFF2-40B4-BE49-F238E27FC236}">
                <a16:creationId xmlns:a16="http://schemas.microsoft.com/office/drawing/2014/main" id="{8A3F88B6-36E5-4122-8E59-810D5EAC9C2C}"/>
              </a:ext>
            </a:extLst>
          </p:cNvPr>
          <p:cNvGrpSpPr/>
          <p:nvPr/>
        </p:nvGrpSpPr>
        <p:grpSpPr>
          <a:xfrm>
            <a:off x="7985595" y="1866062"/>
            <a:ext cx="1616494" cy="3551886"/>
            <a:chOff x="7985595" y="1866062"/>
            <a:chExt cx="1616494" cy="3551886"/>
          </a:xfrm>
        </p:grpSpPr>
        <p:sp>
          <p:nvSpPr>
            <p:cNvPr id="10" name="Google Shape;401;p33">
              <a:extLst>
                <a:ext uri="{FF2B5EF4-FFF2-40B4-BE49-F238E27FC236}">
                  <a16:creationId xmlns:a16="http://schemas.microsoft.com/office/drawing/2014/main" id="{4F8414FA-ABE6-4766-A58F-E291BC532BB1}"/>
                </a:ext>
              </a:extLst>
            </p:cNvPr>
            <p:cNvSpPr/>
            <p:nvPr/>
          </p:nvSpPr>
          <p:spPr>
            <a:xfrm>
              <a:off x="7985595" y="1866062"/>
              <a:ext cx="1616494" cy="355188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Picture 14">
              <a:extLst>
                <a:ext uri="{FF2B5EF4-FFF2-40B4-BE49-F238E27FC236}">
                  <a16:creationId xmlns:a16="http://schemas.microsoft.com/office/drawing/2014/main" id="{0E486451-F607-46DC-A927-E3963A981311}"/>
                </a:ext>
              </a:extLst>
            </p:cNvPr>
            <p:cNvPicPr>
              <a:picLocks noChangeAspect="1"/>
            </p:cNvPicPr>
            <p:nvPr/>
          </p:nvPicPr>
          <p:blipFill rotWithShape="1">
            <a:blip r:embed="rId5">
              <a:extLst>
                <a:ext uri="{28A0092B-C50C-407E-A947-70E740481C1C}">
                  <a14:useLocalDpi xmlns:a14="http://schemas.microsoft.com/office/drawing/2010/main" val="0"/>
                </a:ext>
              </a:extLst>
            </a:blip>
            <a:srcRect t="3091"/>
            <a:stretch/>
          </p:blipFill>
          <p:spPr>
            <a:xfrm>
              <a:off x="8097079" y="2173358"/>
              <a:ext cx="1463040" cy="2822714"/>
            </a:xfrm>
            <a:prstGeom prst="rect">
              <a:avLst/>
            </a:prstGeom>
          </p:spPr>
        </p:pic>
      </p:grpSp>
      <p:sp>
        <p:nvSpPr>
          <p:cNvPr id="21" name="Rectangle 20">
            <a:extLst>
              <a:ext uri="{FF2B5EF4-FFF2-40B4-BE49-F238E27FC236}">
                <a16:creationId xmlns:a16="http://schemas.microsoft.com/office/drawing/2014/main" id="{CA91964E-85E1-4C9E-9EAA-3A0FB060A3E4}"/>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64490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177471" y="392384"/>
            <a:ext cx="7278915" cy="584775"/>
          </a:xfrm>
          <a:prstGeom prst="rect">
            <a:avLst/>
          </a:prstGeom>
          <a:noFill/>
        </p:spPr>
        <p:txBody>
          <a:bodyPr wrap="square" rtlCol="0">
            <a:spAutoFit/>
          </a:bodyPr>
          <a:lstStyle/>
          <a:p>
            <a:r>
              <a:rPr lang="en-US" sz="3200" b="1" dirty="0">
                <a:latin typeface="+mj-lt"/>
              </a:rPr>
              <a:t>Web Application Interface</a:t>
            </a:r>
            <a:endParaRPr lang="en-US" sz="3200" b="1" dirty="0">
              <a:solidFill>
                <a:schemeClr val="tx1">
                  <a:lumMod val="95000"/>
                  <a:lumOff val="5000"/>
                </a:schemeClr>
              </a:solidFill>
              <a:latin typeface="+mj-lt"/>
            </a:endParaRPr>
          </a:p>
        </p:txBody>
      </p:sp>
      <p:sp>
        <p:nvSpPr>
          <p:cNvPr id="18" name="Rectangle 17">
            <a:extLst>
              <a:ext uri="{FF2B5EF4-FFF2-40B4-BE49-F238E27FC236}">
                <a16:creationId xmlns:a16="http://schemas.microsoft.com/office/drawing/2014/main" id="{8FB11D4C-7211-40CD-93F0-3C30D5087B5C}"/>
              </a:ext>
            </a:extLst>
          </p:cNvPr>
          <p:cNvSpPr/>
          <p:nvPr/>
        </p:nvSpPr>
        <p:spPr>
          <a:xfrm>
            <a:off x="10041857" y="6278911"/>
            <a:ext cx="1306286" cy="5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F660794-065E-4F50-872D-7C8811E6F1AF}"/>
              </a:ext>
            </a:extLst>
          </p:cNvPr>
          <p:cNvSpPr/>
          <p:nvPr/>
        </p:nvSpPr>
        <p:spPr>
          <a:xfrm>
            <a:off x="952010" y="1254745"/>
            <a:ext cx="8864386" cy="4721512"/>
          </a:xfrm>
          <a:prstGeom prst="rect">
            <a:avLst/>
          </a:prstGeom>
          <a:solidFill>
            <a:srgbClr val="F2F2F2"/>
          </a:solidFill>
          <a:ln>
            <a:noFill/>
          </a:ln>
        </p:spPr>
        <p:style>
          <a:lnRef idx="2">
            <a:schemeClr val="dk1"/>
          </a:lnRef>
          <a:fillRef idx="1">
            <a:schemeClr val="lt1"/>
          </a:fillRef>
          <a:effectRef idx="0">
            <a:schemeClr val="dk1"/>
          </a:effectRef>
          <a:fontRef idx="minor">
            <a:schemeClr val="dk1"/>
          </a:fontRef>
        </p:style>
        <p:txBody>
          <a:bodyPr rtlCol="0" anchor="t"/>
          <a:lstStyle/>
          <a:p>
            <a:pPr>
              <a:buClr>
                <a:schemeClr val="accent5">
                  <a:lumMod val="50000"/>
                </a:schemeClr>
              </a:buClr>
            </a:pPr>
            <a:endParaRPr lang="en-PK" sz="2800" dirty="0"/>
          </a:p>
        </p:txBody>
      </p:sp>
      <p:grpSp>
        <p:nvGrpSpPr>
          <p:cNvPr id="8" name="Group 7">
            <a:extLst>
              <a:ext uri="{FF2B5EF4-FFF2-40B4-BE49-F238E27FC236}">
                <a16:creationId xmlns:a16="http://schemas.microsoft.com/office/drawing/2014/main" id="{5EC023E8-41E1-43AC-BE6B-F710EA087910}"/>
              </a:ext>
            </a:extLst>
          </p:cNvPr>
          <p:cNvGrpSpPr/>
          <p:nvPr/>
        </p:nvGrpSpPr>
        <p:grpSpPr>
          <a:xfrm>
            <a:off x="1829160" y="1462058"/>
            <a:ext cx="6813245" cy="3933882"/>
            <a:chOff x="1829160" y="1462058"/>
            <a:chExt cx="6813245" cy="3933882"/>
          </a:xfrm>
        </p:grpSpPr>
        <p:pic>
          <p:nvPicPr>
            <p:cNvPr id="7" name="Picture 6">
              <a:extLst>
                <a:ext uri="{FF2B5EF4-FFF2-40B4-BE49-F238E27FC236}">
                  <a16:creationId xmlns:a16="http://schemas.microsoft.com/office/drawing/2014/main" id="{5806797C-E972-4D66-AF48-78FC1416D7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9160" y="1462058"/>
              <a:ext cx="6813245" cy="3933882"/>
            </a:xfrm>
            <a:prstGeom prst="rect">
              <a:avLst/>
            </a:prstGeom>
          </p:spPr>
        </p:pic>
        <p:pic>
          <p:nvPicPr>
            <p:cNvPr id="5" name="Picture 4">
              <a:extLst>
                <a:ext uri="{FF2B5EF4-FFF2-40B4-BE49-F238E27FC236}">
                  <a16:creationId xmlns:a16="http://schemas.microsoft.com/office/drawing/2014/main" id="{49D8E076-A853-4058-B047-091268C7C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191" y="2040834"/>
              <a:ext cx="5128592" cy="2531166"/>
            </a:xfrm>
            <a:prstGeom prst="rect">
              <a:avLst/>
            </a:prstGeom>
          </p:spPr>
        </p:pic>
      </p:grpSp>
      <p:sp>
        <p:nvSpPr>
          <p:cNvPr id="10" name="Rectangle 9">
            <a:extLst>
              <a:ext uri="{FF2B5EF4-FFF2-40B4-BE49-F238E27FC236}">
                <a16:creationId xmlns:a16="http://schemas.microsoft.com/office/drawing/2014/main" id="{5D601AE2-93DF-4037-BAE4-73FFFAB1040A}"/>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924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991921" y="271671"/>
            <a:ext cx="7631872" cy="584775"/>
          </a:xfrm>
          <a:prstGeom prst="rect">
            <a:avLst/>
          </a:prstGeom>
          <a:noFill/>
        </p:spPr>
        <p:txBody>
          <a:bodyPr wrap="square" rtlCol="0">
            <a:spAutoFit/>
          </a:bodyPr>
          <a:lstStyle/>
          <a:p>
            <a:r>
              <a:rPr lang="en-US" sz="3200" b="1" dirty="0">
                <a:solidFill>
                  <a:schemeClr val="tx1">
                    <a:lumMod val="95000"/>
                    <a:lumOff val="5000"/>
                  </a:schemeClr>
                </a:solidFill>
                <a:latin typeface="+mj-lt"/>
              </a:rPr>
              <a:t>WORK FORWARD</a:t>
            </a:r>
          </a:p>
        </p:txBody>
      </p:sp>
      <p:pic>
        <p:nvPicPr>
          <p:cNvPr id="3" name="Picture 2">
            <a:extLst>
              <a:ext uri="{FF2B5EF4-FFF2-40B4-BE49-F238E27FC236}">
                <a16:creationId xmlns:a16="http://schemas.microsoft.com/office/drawing/2014/main" id="{33AF12A2-BB32-4996-BE8A-A9A96F4BC9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270" y="2302457"/>
            <a:ext cx="2253084" cy="2253084"/>
          </a:xfrm>
          <a:prstGeom prst="rect">
            <a:avLst/>
          </a:prstGeom>
        </p:spPr>
      </p:pic>
      <p:sp>
        <p:nvSpPr>
          <p:cNvPr id="11" name="Rectangle 10">
            <a:extLst>
              <a:ext uri="{FF2B5EF4-FFF2-40B4-BE49-F238E27FC236}">
                <a16:creationId xmlns:a16="http://schemas.microsoft.com/office/drawing/2014/main" id="{4E5FA9E4-CF00-40F5-B87C-E0E6E4D98230}"/>
              </a:ext>
            </a:extLst>
          </p:cNvPr>
          <p:cNvSpPr/>
          <p:nvPr/>
        </p:nvSpPr>
        <p:spPr>
          <a:xfrm>
            <a:off x="3412671" y="1257300"/>
            <a:ext cx="6368143" cy="4784271"/>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3C233E2-CE99-46E8-A632-53812EBB8DB7}"/>
              </a:ext>
            </a:extLst>
          </p:cNvPr>
          <p:cNvSpPr/>
          <p:nvPr/>
        </p:nvSpPr>
        <p:spPr>
          <a:xfrm>
            <a:off x="3254569" y="1036864"/>
            <a:ext cx="6368143" cy="4784271"/>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457200" indent="-457200">
              <a:buClr>
                <a:schemeClr val="accent5">
                  <a:lumMod val="75000"/>
                </a:schemeClr>
              </a:buClr>
              <a:buFont typeface="Wingdings" panose="05000000000000000000" pitchFamily="2" charset="2"/>
              <a:buChar char="§"/>
            </a:pPr>
            <a:r>
              <a:rPr lang="en-US" sz="2800" dirty="0"/>
              <a:t>Can be improved to extend usage to pictures without sky and without enough light</a:t>
            </a:r>
          </a:p>
          <a:p>
            <a:pPr marL="457200" indent="-457200">
              <a:buClr>
                <a:schemeClr val="accent5">
                  <a:lumMod val="75000"/>
                </a:schemeClr>
              </a:buClr>
              <a:buFont typeface="Wingdings" panose="05000000000000000000" pitchFamily="2" charset="2"/>
              <a:buChar char="§"/>
            </a:pPr>
            <a:endParaRPr lang="en-US" sz="2800" dirty="0"/>
          </a:p>
          <a:p>
            <a:pPr marL="457200" indent="-457200">
              <a:buClr>
                <a:schemeClr val="accent5">
                  <a:lumMod val="75000"/>
                </a:schemeClr>
              </a:buClr>
              <a:buFont typeface="Wingdings" panose="05000000000000000000" pitchFamily="2" charset="2"/>
              <a:buChar char="§"/>
            </a:pPr>
            <a:r>
              <a:rPr lang="en-US" sz="2800" dirty="0"/>
              <a:t>Can be improved to calculate AQI </a:t>
            </a:r>
          </a:p>
          <a:p>
            <a:pPr marL="457200" indent="-457200">
              <a:buClr>
                <a:schemeClr val="accent5">
                  <a:lumMod val="75000"/>
                </a:schemeClr>
              </a:buClr>
              <a:buFont typeface="Wingdings" panose="05000000000000000000" pitchFamily="2" charset="2"/>
              <a:buChar char="§"/>
            </a:pPr>
            <a:endParaRPr lang="en-US" sz="2800" dirty="0"/>
          </a:p>
          <a:p>
            <a:pPr marL="457200" indent="-457200">
              <a:buClr>
                <a:schemeClr val="accent5">
                  <a:lumMod val="75000"/>
                </a:schemeClr>
              </a:buClr>
              <a:buFont typeface="Wingdings" panose="05000000000000000000" pitchFamily="2" charset="2"/>
              <a:buChar char="§"/>
            </a:pPr>
            <a:r>
              <a:rPr lang="en-US" sz="2800" dirty="0"/>
              <a:t>Can further increase accuracy if a more appropriate dataset can be obtained</a:t>
            </a:r>
          </a:p>
        </p:txBody>
      </p:sp>
      <p:sp>
        <p:nvSpPr>
          <p:cNvPr id="16" name="Rectangle 15">
            <a:extLst>
              <a:ext uri="{FF2B5EF4-FFF2-40B4-BE49-F238E27FC236}">
                <a16:creationId xmlns:a16="http://schemas.microsoft.com/office/drawing/2014/main" id="{BF90B7C4-1E32-4156-9FC5-621352890B1A}"/>
              </a:ext>
            </a:extLst>
          </p:cNvPr>
          <p:cNvSpPr/>
          <p:nvPr/>
        </p:nvSpPr>
        <p:spPr>
          <a:xfrm>
            <a:off x="10041856" y="6278911"/>
            <a:ext cx="2150143"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7EA643-A0FC-4877-89A6-E39C3859806E}"/>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1663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5D134B4-D396-4FBA-B157-2D32E8A0003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6441" y="3712751"/>
            <a:ext cx="3198281" cy="1797158"/>
          </a:xfrm>
          <a:prstGeom prst="rect">
            <a:avLst/>
          </a:prstGeom>
        </p:spPr>
      </p:pic>
      <p:sp>
        <p:nvSpPr>
          <p:cNvPr id="4" name="TextBox 3">
            <a:extLst>
              <a:ext uri="{FF2B5EF4-FFF2-40B4-BE49-F238E27FC236}">
                <a16:creationId xmlns:a16="http://schemas.microsoft.com/office/drawing/2014/main" id="{BE8AA9BD-5B28-4BB1-803B-54BB6E1B0DE1}"/>
              </a:ext>
            </a:extLst>
          </p:cNvPr>
          <p:cNvSpPr txBox="1"/>
          <p:nvPr/>
        </p:nvSpPr>
        <p:spPr>
          <a:xfrm>
            <a:off x="1084373" y="377480"/>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TOOLS &amp; TECHNIQUES</a:t>
            </a:r>
          </a:p>
        </p:txBody>
      </p:sp>
      <p:pic>
        <p:nvPicPr>
          <p:cNvPr id="28" name="Picture 27">
            <a:extLst>
              <a:ext uri="{FF2B5EF4-FFF2-40B4-BE49-F238E27FC236}">
                <a16:creationId xmlns:a16="http://schemas.microsoft.com/office/drawing/2014/main" id="{68775C5A-4659-4603-8EE6-7E24AB773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4578" y="3985594"/>
            <a:ext cx="2224278" cy="1112139"/>
          </a:xfrm>
          <a:prstGeom prst="rect">
            <a:avLst/>
          </a:prstGeom>
        </p:spPr>
      </p:pic>
      <p:pic>
        <p:nvPicPr>
          <p:cNvPr id="32" name="Picture 31">
            <a:extLst>
              <a:ext uri="{FF2B5EF4-FFF2-40B4-BE49-F238E27FC236}">
                <a16:creationId xmlns:a16="http://schemas.microsoft.com/office/drawing/2014/main" id="{F23CAB68-7DAB-4E2D-B715-7CF53E9F09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70587" y="1781380"/>
            <a:ext cx="1275087" cy="605666"/>
          </a:xfrm>
          <a:prstGeom prst="rect">
            <a:avLst/>
          </a:prstGeom>
        </p:spPr>
      </p:pic>
      <p:pic>
        <p:nvPicPr>
          <p:cNvPr id="42" name="Picture 41">
            <a:extLst>
              <a:ext uri="{FF2B5EF4-FFF2-40B4-BE49-F238E27FC236}">
                <a16:creationId xmlns:a16="http://schemas.microsoft.com/office/drawing/2014/main" id="{A372341A-6CAD-6C4F-BF4D-AB144DC9F02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60749" y="3742074"/>
            <a:ext cx="1563082" cy="1557001"/>
          </a:xfrm>
          <a:prstGeom prst="rect">
            <a:avLst/>
          </a:prstGeom>
        </p:spPr>
      </p:pic>
      <p:pic>
        <p:nvPicPr>
          <p:cNvPr id="3" name="Picture 2">
            <a:extLst>
              <a:ext uri="{FF2B5EF4-FFF2-40B4-BE49-F238E27FC236}">
                <a16:creationId xmlns:a16="http://schemas.microsoft.com/office/drawing/2014/main" id="{94538CBD-5AEE-4BC2-BD00-B2442AD62C0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32067" y="1335000"/>
            <a:ext cx="1498428" cy="1498428"/>
          </a:xfrm>
          <a:prstGeom prst="rect">
            <a:avLst/>
          </a:prstGeom>
        </p:spPr>
      </p:pic>
      <p:pic>
        <p:nvPicPr>
          <p:cNvPr id="12" name="Picture 11">
            <a:extLst>
              <a:ext uri="{FF2B5EF4-FFF2-40B4-BE49-F238E27FC236}">
                <a16:creationId xmlns:a16="http://schemas.microsoft.com/office/drawing/2014/main" id="{65696F5B-AB82-430E-BFDC-F934AF35D5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1702" y="1348091"/>
            <a:ext cx="1563082" cy="1563082"/>
          </a:xfrm>
          <a:prstGeom prst="rect">
            <a:avLst/>
          </a:prstGeom>
        </p:spPr>
      </p:pic>
      <p:pic>
        <p:nvPicPr>
          <p:cNvPr id="39" name="Picture 38">
            <a:extLst>
              <a:ext uri="{FF2B5EF4-FFF2-40B4-BE49-F238E27FC236}">
                <a16:creationId xmlns:a16="http://schemas.microsoft.com/office/drawing/2014/main" id="{BD55DADE-7362-4C2F-862B-32AF27E010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89747" y="1296019"/>
            <a:ext cx="3075877" cy="1576387"/>
          </a:xfrm>
          <a:prstGeom prst="rect">
            <a:avLst/>
          </a:prstGeom>
        </p:spPr>
      </p:pic>
      <p:pic>
        <p:nvPicPr>
          <p:cNvPr id="44" name="Picture 43">
            <a:extLst>
              <a:ext uri="{FF2B5EF4-FFF2-40B4-BE49-F238E27FC236}">
                <a16:creationId xmlns:a16="http://schemas.microsoft.com/office/drawing/2014/main" id="{6EC15E65-6028-4006-959E-05466C98B685}"/>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698139" y="4055260"/>
            <a:ext cx="2118360" cy="1112139"/>
          </a:xfrm>
          <a:prstGeom prst="rect">
            <a:avLst/>
          </a:prstGeom>
        </p:spPr>
      </p:pic>
      <p:sp>
        <p:nvSpPr>
          <p:cNvPr id="46" name="Rectangle 45">
            <a:extLst>
              <a:ext uri="{FF2B5EF4-FFF2-40B4-BE49-F238E27FC236}">
                <a16:creationId xmlns:a16="http://schemas.microsoft.com/office/drawing/2014/main" id="{DB395E32-7BA6-494C-A3F2-696151359243}"/>
              </a:ext>
            </a:extLst>
          </p:cNvPr>
          <p:cNvSpPr/>
          <p:nvPr/>
        </p:nvSpPr>
        <p:spPr>
          <a:xfrm>
            <a:off x="10041856" y="6278911"/>
            <a:ext cx="2150143"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EEF2E6-CBDE-426C-8247-381346D5048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7650858" y="2316864"/>
            <a:ext cx="6858001" cy="2224278"/>
          </a:xfrm>
          <a:prstGeom prst="rect">
            <a:avLst/>
          </a:prstGeom>
        </p:spPr>
      </p:pic>
      <p:pic>
        <p:nvPicPr>
          <p:cNvPr id="7" name="Picture 6">
            <a:extLst>
              <a:ext uri="{FF2B5EF4-FFF2-40B4-BE49-F238E27FC236}">
                <a16:creationId xmlns:a16="http://schemas.microsoft.com/office/drawing/2014/main" id="{4CC6B670-C3A8-428B-A859-C4425B256D1F}"/>
              </a:ext>
            </a:extLst>
          </p:cNvPr>
          <p:cNvPicPr>
            <a:picLocks noChangeAspect="1"/>
          </p:cNvPicPr>
          <p:nvPr/>
        </p:nvPicPr>
        <p:blipFill rotWithShape="1">
          <a:blip r:embed="rId14">
            <a:extLst>
              <a:ext uri="{28A0092B-C50C-407E-A947-70E740481C1C}">
                <a14:useLocalDpi xmlns:a14="http://schemas.microsoft.com/office/drawing/2010/main" val="0"/>
              </a:ext>
            </a:extLst>
          </a:blip>
          <a:srcRect l="22395" r="1529" b="18500"/>
          <a:stretch/>
        </p:blipFill>
        <p:spPr>
          <a:xfrm rot="16200000">
            <a:off x="7650859" y="2316856"/>
            <a:ext cx="6858004" cy="2224279"/>
          </a:xfrm>
          <a:prstGeom prst="rect">
            <a:avLst/>
          </a:prstGeom>
        </p:spPr>
      </p:pic>
    </p:spTree>
    <p:extLst>
      <p:ext uri="{BB962C8B-B14F-4D97-AF65-F5344CB8AC3E}">
        <p14:creationId xmlns:p14="http://schemas.microsoft.com/office/powerpoint/2010/main" val="308571464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2B6938-4AFB-6048-8891-71A364F0FED5}"/>
              </a:ext>
            </a:extLst>
          </p:cNvPr>
          <p:cNvGrpSpPr/>
          <p:nvPr/>
        </p:nvGrpSpPr>
        <p:grpSpPr>
          <a:xfrm>
            <a:off x="1120168" y="4243438"/>
            <a:ext cx="3598942" cy="3304768"/>
            <a:chOff x="348643" y="4445001"/>
            <a:chExt cx="3598942" cy="3304768"/>
          </a:xfrm>
        </p:grpSpPr>
        <p:sp>
          <p:nvSpPr>
            <p:cNvPr id="3" name="TextBox 2">
              <a:extLst>
                <a:ext uri="{FF2B5EF4-FFF2-40B4-BE49-F238E27FC236}">
                  <a16:creationId xmlns:a16="http://schemas.microsoft.com/office/drawing/2014/main" id="{F01E9004-C585-2743-A92A-89210E405994}"/>
                </a:ext>
              </a:extLst>
            </p:cNvPr>
            <p:cNvSpPr txBox="1"/>
            <p:nvPr/>
          </p:nvSpPr>
          <p:spPr>
            <a:xfrm>
              <a:off x="979714" y="4445001"/>
              <a:ext cx="2336800" cy="769441"/>
            </a:xfrm>
            <a:prstGeom prst="rect">
              <a:avLst/>
            </a:prstGeom>
            <a:noFill/>
          </p:spPr>
          <p:txBody>
            <a:bodyPr wrap="square" rtlCol="0">
              <a:spAutoFit/>
            </a:bodyPr>
            <a:lstStyle/>
            <a:p>
              <a:pPr algn="ctr"/>
              <a:r>
                <a:rPr lang="en-US" sz="4400" b="1" dirty="0">
                  <a:solidFill>
                    <a:srgbClr val="03A1A4"/>
                  </a:solidFill>
                  <a:latin typeface="Tw Cen MT" panose="020B0602020104020603" pitchFamily="34" charset="0"/>
                </a:rPr>
                <a:t>MPVIR</a:t>
              </a:r>
            </a:p>
          </p:txBody>
        </p:sp>
        <p:sp>
          <p:nvSpPr>
            <p:cNvPr id="4" name="TextBox 3">
              <a:extLst>
                <a:ext uri="{FF2B5EF4-FFF2-40B4-BE49-F238E27FC236}">
                  <a16:creationId xmlns:a16="http://schemas.microsoft.com/office/drawing/2014/main" id="{8A0383AC-DCA7-4448-9AA8-EBD61F335853}"/>
                </a:ext>
              </a:extLst>
            </p:cNvPr>
            <p:cNvSpPr txBox="1"/>
            <p:nvPr/>
          </p:nvSpPr>
          <p:spPr>
            <a:xfrm>
              <a:off x="348643" y="5072113"/>
              <a:ext cx="3598942" cy="2677656"/>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77"/>
                </a:rPr>
                <a:t>Our Work is cited at </a:t>
              </a:r>
              <a:r>
                <a:rPr lang="en-US" sz="2000" dirty="0">
                  <a:solidFill>
                    <a:srgbClr val="03A1A4"/>
                  </a:solidFill>
                  <a:latin typeface="Tw Cen MT" panose="020B0602020104020603" pitchFamily="34" charset="77"/>
                </a:rPr>
                <a:t>Machine Perception &amp; Visual Intelligence Research Group</a:t>
              </a:r>
            </a:p>
            <a:p>
              <a:pPr algn="ctr"/>
              <a:r>
                <a:rPr lang="en-US" sz="2000" dirty="0">
                  <a:hlinkClick r:id="rId2"/>
                </a:rPr>
                <a:t>https://sites.google.com/view/mpvir/</a:t>
              </a:r>
              <a:endParaRPr lang="en-US" sz="2000" dirty="0">
                <a:solidFill>
                  <a:srgbClr val="03A1A4"/>
                </a:solidFill>
                <a:latin typeface="Tw Cen MT" panose="020B0602020104020603" pitchFamily="34" charset="77"/>
              </a:endParaRPr>
            </a:p>
            <a:p>
              <a:pPr algn="ctr"/>
              <a:endParaRPr lang="en-US" sz="2000" dirty="0">
                <a:solidFill>
                  <a:srgbClr val="03A1A4"/>
                </a:solidFill>
                <a:latin typeface="Tw Cen MT" panose="020B0602020104020603" pitchFamily="34" charset="77"/>
              </a:endParaRPr>
            </a:p>
            <a:p>
              <a:pPr algn="ctr"/>
              <a:endParaRPr lang="en-US" sz="2000" dirty="0">
                <a:solidFill>
                  <a:srgbClr val="03A1A4"/>
                </a:solidFill>
                <a:latin typeface="Tw Cen MT" panose="020B0602020104020603" pitchFamily="34" charset="77"/>
              </a:endParaRPr>
            </a:p>
            <a:p>
              <a:pPr algn="ctr"/>
              <a:endParaRPr lang="en-US" sz="2400" dirty="0">
                <a:solidFill>
                  <a:srgbClr val="03A1A4"/>
                </a:solidFill>
                <a:latin typeface="Tw Cen MT" panose="020B0602020104020603" pitchFamily="34" charset="77"/>
              </a:endParaRPr>
            </a:p>
          </p:txBody>
        </p:sp>
      </p:grpSp>
      <p:grpSp>
        <p:nvGrpSpPr>
          <p:cNvPr id="5" name="Group 4">
            <a:extLst>
              <a:ext uri="{FF2B5EF4-FFF2-40B4-BE49-F238E27FC236}">
                <a16:creationId xmlns:a16="http://schemas.microsoft.com/office/drawing/2014/main" id="{8DD8947E-1F3B-8348-BD2E-845FD8C12C23}"/>
              </a:ext>
            </a:extLst>
          </p:cNvPr>
          <p:cNvGrpSpPr/>
          <p:nvPr/>
        </p:nvGrpSpPr>
        <p:grpSpPr>
          <a:xfrm>
            <a:off x="6096000" y="4485844"/>
            <a:ext cx="3230643" cy="1054069"/>
            <a:chOff x="3182862" y="4467893"/>
            <a:chExt cx="3230643" cy="1054069"/>
          </a:xfrm>
        </p:grpSpPr>
        <p:sp>
          <p:nvSpPr>
            <p:cNvPr id="6" name="TextBox 5">
              <a:extLst>
                <a:ext uri="{FF2B5EF4-FFF2-40B4-BE49-F238E27FC236}">
                  <a16:creationId xmlns:a16="http://schemas.microsoft.com/office/drawing/2014/main" id="{C3F81758-7A8B-D14A-91ED-4C9F6E31BD3C}"/>
                </a:ext>
              </a:extLst>
            </p:cNvPr>
            <p:cNvSpPr txBox="1"/>
            <p:nvPr/>
          </p:nvSpPr>
          <p:spPr>
            <a:xfrm>
              <a:off x="3629783" y="4467893"/>
              <a:ext cx="2336800" cy="769441"/>
            </a:xfrm>
            <a:prstGeom prst="rect">
              <a:avLst/>
            </a:prstGeom>
            <a:noFill/>
          </p:spPr>
          <p:txBody>
            <a:bodyPr wrap="square" rtlCol="0">
              <a:spAutoFit/>
            </a:bodyPr>
            <a:lstStyle/>
            <a:p>
              <a:pPr algn="ctr"/>
              <a:r>
                <a:rPr lang="en-US" sz="4400" b="1" dirty="0">
                  <a:solidFill>
                    <a:srgbClr val="C00000"/>
                  </a:solidFill>
                  <a:latin typeface="Tw Cen MT" panose="020B0602020104020603" pitchFamily="34" charset="0"/>
                </a:rPr>
                <a:t>GitHub</a:t>
              </a:r>
            </a:p>
          </p:txBody>
        </p:sp>
        <p:sp>
          <p:nvSpPr>
            <p:cNvPr id="7" name="TextBox 6">
              <a:extLst>
                <a:ext uri="{FF2B5EF4-FFF2-40B4-BE49-F238E27FC236}">
                  <a16:creationId xmlns:a16="http://schemas.microsoft.com/office/drawing/2014/main" id="{D1CAF7C3-1171-2746-8282-6B21E1613053}"/>
                </a:ext>
              </a:extLst>
            </p:cNvPr>
            <p:cNvSpPr txBox="1"/>
            <p:nvPr/>
          </p:nvSpPr>
          <p:spPr>
            <a:xfrm>
              <a:off x="3182862" y="5121852"/>
              <a:ext cx="3230643" cy="400110"/>
            </a:xfrm>
            <a:prstGeom prst="rect">
              <a:avLst/>
            </a:prstGeom>
            <a:noFill/>
          </p:spPr>
          <p:txBody>
            <a:bodyPr wrap="square" rtlCol="0">
              <a:spAutoFit/>
            </a:bodyPr>
            <a:lstStyle/>
            <a:p>
              <a:pPr algn="ctr"/>
              <a:r>
                <a:rPr lang="en-US" sz="2000" dirty="0">
                  <a:solidFill>
                    <a:srgbClr val="C00000"/>
                  </a:solidFill>
                  <a:latin typeface="Tw Cen MT" panose="020B0602020104020603" pitchFamily="34" charset="0"/>
                </a:rPr>
                <a:t>Find our Work at GitHub</a:t>
              </a:r>
            </a:p>
          </p:txBody>
        </p:sp>
      </p:grpSp>
      <p:grpSp>
        <p:nvGrpSpPr>
          <p:cNvPr id="11" name="Group 10">
            <a:extLst>
              <a:ext uri="{FF2B5EF4-FFF2-40B4-BE49-F238E27FC236}">
                <a16:creationId xmlns:a16="http://schemas.microsoft.com/office/drawing/2014/main" id="{D0C56282-15BC-D443-AC45-3583F8812723}"/>
              </a:ext>
            </a:extLst>
          </p:cNvPr>
          <p:cNvGrpSpPr/>
          <p:nvPr/>
        </p:nvGrpSpPr>
        <p:grpSpPr>
          <a:xfrm>
            <a:off x="6666292" y="2065179"/>
            <a:ext cx="2090058" cy="2090058"/>
            <a:chOff x="3753155" y="2209800"/>
            <a:chExt cx="2090058" cy="2090058"/>
          </a:xfrm>
        </p:grpSpPr>
        <p:sp>
          <p:nvSpPr>
            <p:cNvPr id="12" name="Oval 11">
              <a:extLst>
                <a:ext uri="{FF2B5EF4-FFF2-40B4-BE49-F238E27FC236}">
                  <a16:creationId xmlns:a16="http://schemas.microsoft.com/office/drawing/2014/main" id="{228FD55F-698A-B544-AEB8-B8E05D296264}"/>
                </a:ext>
              </a:extLst>
            </p:cNvPr>
            <p:cNvSpPr/>
            <p:nvPr/>
          </p:nvSpPr>
          <p:spPr>
            <a:xfrm>
              <a:off x="3753155" y="2209800"/>
              <a:ext cx="2090058" cy="20900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8014833-E6C2-C348-91AB-0BC3C91276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5190" y="2377835"/>
              <a:ext cx="1725988" cy="1725988"/>
            </a:xfrm>
            <a:prstGeom prst="rect">
              <a:avLst/>
            </a:prstGeom>
          </p:spPr>
        </p:pic>
      </p:grpSp>
      <p:grpSp>
        <p:nvGrpSpPr>
          <p:cNvPr id="17" name="Group 16">
            <a:extLst>
              <a:ext uri="{FF2B5EF4-FFF2-40B4-BE49-F238E27FC236}">
                <a16:creationId xmlns:a16="http://schemas.microsoft.com/office/drawing/2014/main" id="{922F6ED9-6C6A-B843-8BF2-19729F72A6DB}"/>
              </a:ext>
            </a:extLst>
          </p:cNvPr>
          <p:cNvGrpSpPr/>
          <p:nvPr/>
        </p:nvGrpSpPr>
        <p:grpSpPr>
          <a:xfrm>
            <a:off x="1874610" y="2065179"/>
            <a:ext cx="2090058" cy="2090058"/>
            <a:chOff x="1103085" y="2209800"/>
            <a:chExt cx="2090058" cy="2090058"/>
          </a:xfrm>
        </p:grpSpPr>
        <p:sp>
          <p:nvSpPr>
            <p:cNvPr id="18" name="Oval 17">
              <a:extLst>
                <a:ext uri="{FF2B5EF4-FFF2-40B4-BE49-F238E27FC236}">
                  <a16:creationId xmlns:a16="http://schemas.microsoft.com/office/drawing/2014/main" id="{49F63105-BA78-7243-89D9-55E34EF07994}"/>
                </a:ext>
              </a:extLst>
            </p:cNvPr>
            <p:cNvSpPr/>
            <p:nvPr/>
          </p:nvSpPr>
          <p:spPr>
            <a:xfrm>
              <a:off x="1103085" y="2209800"/>
              <a:ext cx="2090058" cy="209005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54D46F0-FB38-7F41-90E0-4781F7C498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8622" y="2798573"/>
              <a:ext cx="1496027" cy="1025626"/>
            </a:xfrm>
            <a:prstGeom prst="rect">
              <a:avLst/>
            </a:prstGeom>
          </p:spPr>
        </p:pic>
      </p:grpSp>
      <p:sp>
        <p:nvSpPr>
          <p:cNvPr id="20" name="TextBox 19">
            <a:extLst>
              <a:ext uri="{FF2B5EF4-FFF2-40B4-BE49-F238E27FC236}">
                <a16:creationId xmlns:a16="http://schemas.microsoft.com/office/drawing/2014/main" id="{7A1AF52B-50D3-354D-B5F9-907D2AB072F8}"/>
              </a:ext>
            </a:extLst>
          </p:cNvPr>
          <p:cNvSpPr txBox="1"/>
          <p:nvPr/>
        </p:nvSpPr>
        <p:spPr>
          <a:xfrm>
            <a:off x="611867" y="419945"/>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CONNECT US Via….</a:t>
            </a:r>
          </a:p>
        </p:txBody>
      </p:sp>
      <p:sp>
        <p:nvSpPr>
          <p:cNvPr id="27" name="Rectangle 26">
            <a:extLst>
              <a:ext uri="{FF2B5EF4-FFF2-40B4-BE49-F238E27FC236}">
                <a16:creationId xmlns:a16="http://schemas.microsoft.com/office/drawing/2014/main" id="{FC45CEB8-CC7E-4D60-B4AB-31453692281D}"/>
              </a:ext>
            </a:extLst>
          </p:cNvPr>
          <p:cNvSpPr/>
          <p:nvPr/>
        </p:nvSpPr>
        <p:spPr>
          <a:xfrm>
            <a:off x="10041856" y="6278911"/>
            <a:ext cx="2150143" cy="5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EFE3A4-B06D-46CD-AF8E-91FB37799A28}"/>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F98EA-EDFE-4EF2-9444-0735838E2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636564" y="2302565"/>
            <a:ext cx="6858000" cy="2252870"/>
          </a:xfrm>
          <a:prstGeom prst="rect">
            <a:avLst/>
          </a:prstGeom>
        </p:spPr>
      </p:pic>
    </p:spTree>
    <p:extLst>
      <p:ext uri="{BB962C8B-B14F-4D97-AF65-F5344CB8AC3E}">
        <p14:creationId xmlns:p14="http://schemas.microsoft.com/office/powerpoint/2010/main" val="166711986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97BC4C-4219-4552-8624-EE6FE509E2F1}"/>
              </a:ext>
            </a:extLst>
          </p:cNvPr>
          <p:cNvSpPr/>
          <p:nvPr/>
        </p:nvSpPr>
        <p:spPr>
          <a:xfrm>
            <a:off x="10041856" y="6278911"/>
            <a:ext cx="2150143" cy="5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8AA9BD-5B28-4BB1-803B-54BB6E1B0DE1}"/>
              </a:ext>
            </a:extLst>
          </p:cNvPr>
          <p:cNvSpPr txBox="1"/>
          <p:nvPr/>
        </p:nvSpPr>
        <p:spPr>
          <a:xfrm>
            <a:off x="1030450" y="480012"/>
            <a:ext cx="7278915" cy="707886"/>
          </a:xfrm>
          <a:prstGeom prst="rect">
            <a:avLst/>
          </a:prstGeom>
          <a:noFill/>
        </p:spPr>
        <p:txBody>
          <a:bodyPr wrap="square" rtlCol="0">
            <a:spAutoFit/>
          </a:bodyPr>
          <a:lstStyle/>
          <a:p>
            <a:r>
              <a:rPr lang="en-US" sz="4000" b="1" dirty="0">
                <a:solidFill>
                  <a:schemeClr val="tx1">
                    <a:lumMod val="95000"/>
                    <a:lumOff val="5000"/>
                  </a:schemeClr>
                </a:solidFill>
                <a:latin typeface="Tw Cen MT" panose="020B0602020104020603" pitchFamily="34" charset="0"/>
              </a:rPr>
              <a:t>Additional Working…</a:t>
            </a:r>
          </a:p>
        </p:txBody>
      </p:sp>
      <p:pic>
        <p:nvPicPr>
          <p:cNvPr id="12" name="Picture 11">
            <a:extLst>
              <a:ext uri="{FF2B5EF4-FFF2-40B4-BE49-F238E27FC236}">
                <a16:creationId xmlns:a16="http://schemas.microsoft.com/office/drawing/2014/main" id="{77EDF5A9-1E75-F04B-9A11-3C91C0A8A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50" y="1575829"/>
            <a:ext cx="1411461" cy="1411461"/>
          </a:xfrm>
          <a:prstGeom prst="rect">
            <a:avLst/>
          </a:prstGeom>
        </p:spPr>
      </p:pic>
      <p:sp>
        <p:nvSpPr>
          <p:cNvPr id="26" name="TextBox 25">
            <a:extLst>
              <a:ext uri="{FF2B5EF4-FFF2-40B4-BE49-F238E27FC236}">
                <a16:creationId xmlns:a16="http://schemas.microsoft.com/office/drawing/2014/main" id="{5566AE29-AB91-F04F-87A6-EE7307F3D90D}"/>
              </a:ext>
            </a:extLst>
          </p:cNvPr>
          <p:cNvSpPr txBox="1"/>
          <p:nvPr/>
        </p:nvSpPr>
        <p:spPr>
          <a:xfrm>
            <a:off x="2551734" y="1787525"/>
            <a:ext cx="7278915" cy="707886"/>
          </a:xfrm>
          <a:prstGeom prst="rect">
            <a:avLst/>
          </a:prstGeom>
          <a:noFill/>
        </p:spPr>
        <p:txBody>
          <a:bodyPr wrap="square" rtlCol="0">
            <a:spAutoFit/>
          </a:bodyPr>
          <a:lstStyle/>
          <a:p>
            <a:pPr algn="ctr"/>
            <a:r>
              <a:rPr lang="en-US" sz="4000" dirty="0">
                <a:solidFill>
                  <a:schemeClr val="tx1">
                    <a:lumMod val="95000"/>
                    <a:lumOff val="5000"/>
                  </a:schemeClr>
                </a:solidFill>
                <a:latin typeface="Tw Cen MT" panose="020B0602020104020603" pitchFamily="34" charset="0"/>
              </a:rPr>
              <a:t>Writing a Journal Research Paper.</a:t>
            </a:r>
          </a:p>
        </p:txBody>
      </p:sp>
      <p:pic>
        <p:nvPicPr>
          <p:cNvPr id="31" name="Picture 4" descr="Image result for handshake gif">
            <a:extLst>
              <a:ext uri="{FF2B5EF4-FFF2-40B4-BE49-F238E27FC236}">
                <a16:creationId xmlns:a16="http://schemas.microsoft.com/office/drawing/2014/main" id="{EFD073F7-C1C3-8248-AED3-EA1A0967339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62022" y="3479305"/>
            <a:ext cx="3328390" cy="16641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6A1F3352-0F26-194C-8EC0-5B02F3BB9098}"/>
              </a:ext>
            </a:extLst>
          </p:cNvPr>
          <p:cNvSpPr txBox="1"/>
          <p:nvPr/>
        </p:nvSpPr>
        <p:spPr>
          <a:xfrm>
            <a:off x="1019473" y="5450541"/>
            <a:ext cx="8500083" cy="1323439"/>
          </a:xfrm>
          <a:prstGeom prst="rect">
            <a:avLst/>
          </a:prstGeom>
          <a:noFill/>
        </p:spPr>
        <p:txBody>
          <a:bodyPr wrap="square" rtlCol="0">
            <a:spAutoFit/>
          </a:bodyPr>
          <a:lstStyle/>
          <a:p>
            <a:pPr algn="ctr"/>
            <a:r>
              <a:rPr lang="en-US" sz="4000" dirty="0">
                <a:solidFill>
                  <a:schemeClr val="tx1">
                    <a:lumMod val="95000"/>
                    <a:lumOff val="5000"/>
                  </a:schemeClr>
                </a:solidFill>
                <a:latin typeface="Tw Cen MT" panose="020B0602020104020603" pitchFamily="34" charset="0"/>
              </a:rPr>
              <a:t>Team AQI Predictor Collaborating </a:t>
            </a:r>
          </a:p>
          <a:p>
            <a:pPr algn="ctr"/>
            <a:r>
              <a:rPr lang="en-US" sz="4000" dirty="0">
                <a:solidFill>
                  <a:schemeClr val="tx1">
                    <a:lumMod val="95000"/>
                    <a:lumOff val="5000"/>
                  </a:schemeClr>
                </a:solidFill>
                <a:latin typeface="Tw Cen MT" panose="020B0602020104020603" pitchFamily="34" charset="0"/>
              </a:rPr>
              <a:t>with PMD Pakistan.</a:t>
            </a:r>
          </a:p>
        </p:txBody>
      </p:sp>
      <p:pic>
        <p:nvPicPr>
          <p:cNvPr id="3" name="Picture 2">
            <a:extLst>
              <a:ext uri="{FF2B5EF4-FFF2-40B4-BE49-F238E27FC236}">
                <a16:creationId xmlns:a16="http://schemas.microsoft.com/office/drawing/2014/main" id="{5A21E781-05C5-4CA0-A243-8F18A2B95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699" y="3234407"/>
            <a:ext cx="1826857" cy="1817242"/>
          </a:xfrm>
          <a:prstGeom prst="rect">
            <a:avLst/>
          </a:prstGeom>
        </p:spPr>
      </p:pic>
      <p:pic>
        <p:nvPicPr>
          <p:cNvPr id="18" name="Picture 17">
            <a:extLst>
              <a:ext uri="{FF2B5EF4-FFF2-40B4-BE49-F238E27FC236}">
                <a16:creationId xmlns:a16="http://schemas.microsoft.com/office/drawing/2014/main" id="{AC52E749-D18F-4D88-B83D-D225D1E9D41C}"/>
              </a:ext>
            </a:extLst>
          </p:cNvPr>
          <p:cNvPicPr>
            <a:picLocks noChangeAspect="1"/>
          </p:cNvPicPr>
          <p:nvPr/>
        </p:nvPicPr>
        <p:blipFill rotWithShape="1">
          <a:blip r:embed="rId5"/>
          <a:srcRect l="21716" t="5672" r="24208" b="36420"/>
          <a:stretch/>
        </p:blipFill>
        <p:spPr>
          <a:xfrm>
            <a:off x="1019473" y="3582688"/>
            <a:ext cx="1665058" cy="1381448"/>
          </a:xfrm>
          <a:prstGeom prst="rect">
            <a:avLst/>
          </a:prstGeom>
        </p:spPr>
      </p:pic>
      <p:sp>
        <p:nvSpPr>
          <p:cNvPr id="11" name="Rectangle 10">
            <a:extLst>
              <a:ext uri="{FF2B5EF4-FFF2-40B4-BE49-F238E27FC236}">
                <a16:creationId xmlns:a16="http://schemas.microsoft.com/office/drawing/2014/main" id="{91173044-7FB7-44E3-BFF7-35BF51C7E722}"/>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12596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US" smtClean="0"/>
              <a:pPr/>
              <a:t>3</a:t>
            </a:fld>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idx="1"/>
          </p:nvPr>
        </p:nvSpPr>
        <p:spPr/>
        <p:txBody>
          <a:bodyPr anchor="ctr"/>
          <a:lstStyle/>
          <a:p>
            <a:pPr>
              <a:buFont typeface="Wingdings" panose="05000000000000000000" pitchFamily="2" charset="2"/>
              <a:buChar char="Ø"/>
            </a:pPr>
            <a:r>
              <a:rPr lang="en-US" sz="2800" dirty="0"/>
              <a:t>What is AQI?</a:t>
            </a:r>
          </a:p>
          <a:p>
            <a:pPr>
              <a:buFont typeface="Wingdings" panose="05000000000000000000" pitchFamily="2" charset="2"/>
              <a:buChar char="Ø"/>
            </a:pPr>
            <a:r>
              <a:rPr lang="en-US" sz="2800" dirty="0"/>
              <a:t> What do we mean by Air Quality level or AQL?</a:t>
            </a:r>
          </a:p>
          <a:p>
            <a:pPr>
              <a:buFont typeface="Wingdings" panose="05000000000000000000" pitchFamily="2" charset="2"/>
              <a:buChar char="Ø"/>
            </a:pPr>
            <a:r>
              <a:rPr lang="en-US" sz="2800" dirty="0"/>
              <a:t> AQL classification:</a:t>
            </a:r>
            <a:br>
              <a:rPr lang="en-US" sz="2800" dirty="0"/>
            </a:br>
            <a:r>
              <a:rPr lang="en-US" sz="2800" dirty="0"/>
              <a:t>	Good: PM2.5 in the range of 0-74</a:t>
            </a:r>
            <a:br>
              <a:rPr lang="en-US" sz="2800" dirty="0"/>
            </a:br>
            <a:r>
              <a:rPr lang="en-US" sz="2800" dirty="0"/>
              <a:t>	Average: PM2.5 in the range of 75-115</a:t>
            </a:r>
            <a:br>
              <a:rPr lang="en-US" sz="2800" dirty="0"/>
            </a:br>
            <a:r>
              <a:rPr lang="en-US" sz="2800" dirty="0"/>
              <a:t>	Bad: PM2.5 above 115</a:t>
            </a:r>
          </a:p>
          <a:p>
            <a:pPr>
              <a:buFont typeface="Wingdings" panose="05000000000000000000" pitchFamily="2" charset="2"/>
              <a:buChar char="Ø"/>
            </a:pPr>
            <a:r>
              <a:rPr lang="en-US" sz="2800" dirty="0"/>
              <a:t>How important is AQI?</a:t>
            </a:r>
          </a:p>
          <a:p>
            <a:pPr marL="0" indent="0">
              <a:buNone/>
            </a:pPr>
            <a:endParaRPr lang="en-US" dirty="0"/>
          </a:p>
        </p:txBody>
      </p:sp>
      <p:sp>
        <p:nvSpPr>
          <p:cNvPr id="14" name="Rectangle 13">
            <a:extLst>
              <a:ext uri="{FF2B5EF4-FFF2-40B4-BE49-F238E27FC236}">
                <a16:creationId xmlns:a16="http://schemas.microsoft.com/office/drawing/2014/main" id="{E6DBE955-5770-4ADC-AC08-36091CD8D969}"/>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24E41B61-D263-4F41-8866-E955BB6A33B1}"/>
              </a:ext>
            </a:extLst>
          </p:cNvPr>
          <p:cNvSpPr>
            <a:spLocks noGrp="1"/>
          </p:cNvSpPr>
          <p:nvPr>
            <p:ph type="title"/>
          </p:nvPr>
        </p:nvSpPr>
        <p:spPr>
          <a:xfrm>
            <a:off x="432000" y="614375"/>
            <a:ext cx="9198000" cy="432000"/>
          </a:xfrm>
        </p:spPr>
        <p:txBody>
          <a:bodyPr/>
          <a:lstStyle/>
          <a:p>
            <a:r>
              <a:rPr lang="en-US" dirty="0"/>
              <a:t>Things you know Before we start</a:t>
            </a:r>
          </a:p>
        </p:txBody>
      </p:sp>
      <p:sp>
        <p:nvSpPr>
          <p:cNvPr id="7" name="Rectangle 6">
            <a:extLst>
              <a:ext uri="{FF2B5EF4-FFF2-40B4-BE49-F238E27FC236}">
                <a16:creationId xmlns:a16="http://schemas.microsoft.com/office/drawing/2014/main" id="{CF1875AD-420A-4A3F-8B7F-33AA4123AE27}"/>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8378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E2545-95DE-E240-A9D4-4004896201B2}"/>
              </a:ext>
            </a:extLst>
          </p:cNvPr>
          <p:cNvSpPr txBox="1"/>
          <p:nvPr/>
        </p:nvSpPr>
        <p:spPr>
          <a:xfrm>
            <a:off x="620484" y="568005"/>
            <a:ext cx="11430001" cy="584775"/>
          </a:xfrm>
          <a:prstGeom prst="rect">
            <a:avLst/>
          </a:prstGeom>
          <a:noFill/>
        </p:spPr>
        <p:txBody>
          <a:bodyPr wrap="square" rtlCol="0">
            <a:spAutoFit/>
          </a:bodyPr>
          <a:lstStyle/>
          <a:p>
            <a:r>
              <a:rPr lang="en-US" sz="3200" b="1" dirty="0">
                <a:solidFill>
                  <a:schemeClr val="tx1">
                    <a:lumMod val="95000"/>
                    <a:lumOff val="5000"/>
                  </a:schemeClr>
                </a:solidFill>
                <a:latin typeface="+mj-lt"/>
              </a:rPr>
              <a:t>Acknowledgement</a:t>
            </a:r>
          </a:p>
        </p:txBody>
      </p:sp>
      <p:sp>
        <p:nvSpPr>
          <p:cNvPr id="11" name="TextBox 10">
            <a:extLst>
              <a:ext uri="{FF2B5EF4-FFF2-40B4-BE49-F238E27FC236}">
                <a16:creationId xmlns:a16="http://schemas.microsoft.com/office/drawing/2014/main" id="{55A0E185-2551-5743-A9A7-9DB5AAA3FEEB}"/>
              </a:ext>
            </a:extLst>
          </p:cNvPr>
          <p:cNvSpPr txBox="1"/>
          <p:nvPr/>
        </p:nvSpPr>
        <p:spPr>
          <a:xfrm>
            <a:off x="620485" y="1734902"/>
            <a:ext cx="11430001" cy="3970318"/>
          </a:xfrm>
          <a:prstGeom prst="rect">
            <a:avLst/>
          </a:prstGeom>
          <a:noFill/>
        </p:spPr>
        <p:txBody>
          <a:bodyPr wrap="square" rtlCol="0" anchor="ctr">
            <a:spAutoFit/>
          </a:bodyPr>
          <a:lstStyle/>
          <a:p>
            <a:pPr marL="457200" indent="-457200">
              <a:buClr>
                <a:schemeClr val="accent5">
                  <a:lumMod val="75000"/>
                </a:schemeClr>
              </a:buClr>
              <a:buFont typeface="Wingdings" panose="05000000000000000000" pitchFamily="2" charset="2"/>
              <a:buChar char="§"/>
            </a:pPr>
            <a:r>
              <a:rPr lang="en-IE" sz="2800" dirty="0"/>
              <a:t>Our heartiest gratitude to </a:t>
            </a:r>
            <a:r>
              <a:rPr lang="en-IE" sz="2800" dirty="0" err="1"/>
              <a:t>Dr.</a:t>
            </a:r>
            <a:r>
              <a:rPr lang="en-IE" sz="2800" dirty="0"/>
              <a:t> Usama Ijaz </a:t>
            </a:r>
            <a:r>
              <a:rPr lang="en-IE" sz="2800" dirty="0" err="1"/>
              <a:t>Bajwa</a:t>
            </a:r>
            <a:r>
              <a:rPr lang="en-IE" sz="2800" dirty="0"/>
              <a:t>, colleagues and everybody who helped us in anyway with their thoughts, skills or any productive way.</a:t>
            </a:r>
          </a:p>
          <a:p>
            <a:pPr marL="457200" indent="-457200">
              <a:buClr>
                <a:schemeClr val="accent5">
                  <a:lumMod val="75000"/>
                </a:schemeClr>
              </a:buClr>
              <a:buFont typeface="Wingdings" panose="05000000000000000000" pitchFamily="2" charset="2"/>
              <a:buChar char="§"/>
            </a:pPr>
            <a:endParaRPr lang="en-PK" sz="2800" dirty="0"/>
          </a:p>
          <a:p>
            <a:pPr marL="457200" indent="-457200">
              <a:buClr>
                <a:schemeClr val="accent5">
                  <a:lumMod val="75000"/>
                </a:schemeClr>
              </a:buClr>
              <a:buFont typeface="Wingdings" panose="05000000000000000000" pitchFamily="2" charset="2"/>
              <a:buChar char="§"/>
            </a:pPr>
            <a:r>
              <a:rPr lang="en-IE" sz="2800" dirty="0"/>
              <a:t>We would also like to thank our institute, Comsats University Islamabad, Lahore Campus, for their providing us a platform to work on as well as helping us in any way possible. This would not have been possible without it.</a:t>
            </a:r>
            <a:endParaRPr lang="en-PK" sz="2800" dirty="0"/>
          </a:p>
          <a:p>
            <a:pPr marL="457200" indent="-457200">
              <a:buFont typeface="Arial" panose="020B0604020202020204" pitchFamily="34" charset="0"/>
              <a:buChar char="•"/>
            </a:pPr>
            <a:endParaRPr lang="en-PK" sz="2800" dirty="0"/>
          </a:p>
          <a:p>
            <a:pPr marL="457200" indent="-457200" algn="just">
              <a:buFont typeface="Arial" panose="020B0604020202020204" pitchFamily="34" charset="0"/>
              <a:buChar char="•"/>
            </a:pPr>
            <a:endParaRPr lang="en-US" sz="2800" dirty="0">
              <a:solidFill>
                <a:schemeClr val="tx1">
                  <a:lumMod val="95000"/>
                  <a:lumOff val="5000"/>
                </a:schemeClr>
              </a:solidFill>
            </a:endParaRPr>
          </a:p>
        </p:txBody>
      </p:sp>
      <p:sp>
        <p:nvSpPr>
          <p:cNvPr id="10" name="Rectangle 9">
            <a:extLst>
              <a:ext uri="{FF2B5EF4-FFF2-40B4-BE49-F238E27FC236}">
                <a16:creationId xmlns:a16="http://schemas.microsoft.com/office/drawing/2014/main" id="{34D41D32-B30A-44AC-9F42-900D7303D57F}"/>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319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E2545-95DE-E240-A9D4-4004896201B2}"/>
              </a:ext>
            </a:extLst>
          </p:cNvPr>
          <p:cNvSpPr txBox="1"/>
          <p:nvPr/>
        </p:nvSpPr>
        <p:spPr>
          <a:xfrm>
            <a:off x="620484" y="568005"/>
            <a:ext cx="11430001" cy="584775"/>
          </a:xfrm>
          <a:prstGeom prst="rect">
            <a:avLst/>
          </a:prstGeom>
          <a:noFill/>
        </p:spPr>
        <p:txBody>
          <a:bodyPr wrap="square" rtlCol="0">
            <a:spAutoFit/>
          </a:bodyPr>
          <a:lstStyle/>
          <a:p>
            <a:r>
              <a:rPr lang="en-US" sz="3200" b="1" dirty="0">
                <a:solidFill>
                  <a:schemeClr val="tx1">
                    <a:lumMod val="95000"/>
                    <a:lumOff val="5000"/>
                  </a:schemeClr>
                </a:solidFill>
                <a:latin typeface="+mj-lt"/>
              </a:rPr>
              <a:t>Completed Tasks</a:t>
            </a:r>
          </a:p>
        </p:txBody>
      </p:sp>
      <p:sp>
        <p:nvSpPr>
          <p:cNvPr id="11" name="TextBox 10">
            <a:extLst>
              <a:ext uri="{FF2B5EF4-FFF2-40B4-BE49-F238E27FC236}">
                <a16:creationId xmlns:a16="http://schemas.microsoft.com/office/drawing/2014/main" id="{55A0E185-2551-5743-A9A7-9DB5AAA3FEEB}"/>
              </a:ext>
            </a:extLst>
          </p:cNvPr>
          <p:cNvSpPr txBox="1"/>
          <p:nvPr/>
        </p:nvSpPr>
        <p:spPr>
          <a:xfrm>
            <a:off x="620485" y="1734903"/>
            <a:ext cx="11430001" cy="3970318"/>
          </a:xfrm>
          <a:prstGeom prst="rect">
            <a:avLst/>
          </a:prstGeom>
          <a:noFill/>
        </p:spPr>
        <p:txBody>
          <a:bodyPr wrap="square" rtlCol="0" anchor="ctr">
            <a:spAutoFit/>
          </a:bodyPr>
          <a:lstStyle/>
          <a:p>
            <a:pPr marL="457200" indent="-457200">
              <a:buClr>
                <a:schemeClr val="accent5">
                  <a:lumMod val="75000"/>
                </a:schemeClr>
              </a:buClr>
              <a:buFont typeface="Wingdings" panose="05000000000000000000" pitchFamily="2" charset="2"/>
              <a:buChar char="§"/>
            </a:pPr>
            <a:r>
              <a:rPr lang="en-IE" sz="2800" dirty="0"/>
              <a:t>Research existing solutions,</a:t>
            </a:r>
            <a:r>
              <a:rPr lang="en-US" sz="2800" dirty="0"/>
              <a:t> </a:t>
            </a:r>
            <a:r>
              <a:rPr lang="en-IE" sz="2800" dirty="0"/>
              <a:t>Requirement gathering, Prioritizing the requirements</a:t>
            </a:r>
          </a:p>
          <a:p>
            <a:pPr marL="457200" indent="-457200">
              <a:buClr>
                <a:schemeClr val="accent5">
                  <a:lumMod val="75000"/>
                </a:schemeClr>
              </a:buClr>
              <a:buFont typeface="Wingdings" panose="05000000000000000000" pitchFamily="2" charset="2"/>
              <a:buChar char="§"/>
            </a:pPr>
            <a:r>
              <a:rPr lang="en-US" sz="2800" dirty="0"/>
              <a:t>Documentation (Use cases, sequence diagrams)</a:t>
            </a:r>
          </a:p>
          <a:p>
            <a:pPr marL="457200" indent="-457200">
              <a:buClr>
                <a:schemeClr val="accent5">
                  <a:lumMod val="75000"/>
                </a:schemeClr>
              </a:buClr>
              <a:buFont typeface="Wingdings" panose="05000000000000000000" pitchFamily="2" charset="2"/>
              <a:buChar char="§"/>
            </a:pPr>
            <a:r>
              <a:rPr lang="en-US" sz="2800" dirty="0"/>
              <a:t>Gathering the data to train the model and designing the front-end</a:t>
            </a:r>
          </a:p>
          <a:p>
            <a:pPr marL="457200" indent="-457200">
              <a:buClr>
                <a:schemeClr val="accent5">
                  <a:lumMod val="75000"/>
                </a:schemeClr>
              </a:buClr>
              <a:buFont typeface="Wingdings" panose="05000000000000000000" pitchFamily="2" charset="2"/>
              <a:buChar char="§"/>
            </a:pPr>
            <a:r>
              <a:rPr lang="en-US" sz="2800" dirty="0"/>
              <a:t>Development of interfaces</a:t>
            </a:r>
          </a:p>
          <a:p>
            <a:pPr marL="457200" indent="-457200">
              <a:buClr>
                <a:schemeClr val="accent5">
                  <a:lumMod val="75000"/>
                </a:schemeClr>
              </a:buClr>
              <a:buFont typeface="Wingdings" panose="05000000000000000000" pitchFamily="2" charset="2"/>
              <a:buChar char="§"/>
            </a:pPr>
            <a:r>
              <a:rPr lang="en-US" sz="2800" dirty="0"/>
              <a:t>Training of the model</a:t>
            </a:r>
          </a:p>
          <a:p>
            <a:pPr marL="457200" indent="-457200">
              <a:buClr>
                <a:schemeClr val="accent5">
                  <a:lumMod val="75000"/>
                </a:schemeClr>
              </a:buClr>
              <a:buFont typeface="Wingdings" panose="05000000000000000000" pitchFamily="2" charset="2"/>
              <a:buChar char="§"/>
            </a:pPr>
            <a:r>
              <a:rPr lang="en-US" sz="2800" dirty="0"/>
              <a:t>Integrating the front-end and backend</a:t>
            </a:r>
            <a:endParaRPr lang="en-PK" sz="2800" dirty="0"/>
          </a:p>
          <a:p>
            <a:pPr marL="457200" indent="-457200">
              <a:buFont typeface="Arial" panose="020B0604020202020204" pitchFamily="34" charset="0"/>
              <a:buChar char="•"/>
            </a:pPr>
            <a:endParaRPr lang="en-PK" sz="2800" dirty="0"/>
          </a:p>
          <a:p>
            <a:pPr marL="457200" indent="-457200" algn="just">
              <a:buFont typeface="Arial" panose="020B0604020202020204" pitchFamily="34" charset="0"/>
              <a:buChar char="•"/>
            </a:pPr>
            <a:endParaRPr lang="en-US" sz="2800" dirty="0">
              <a:solidFill>
                <a:schemeClr val="tx1">
                  <a:lumMod val="95000"/>
                  <a:lumOff val="5000"/>
                </a:schemeClr>
              </a:solidFill>
            </a:endParaRPr>
          </a:p>
        </p:txBody>
      </p:sp>
      <p:sp>
        <p:nvSpPr>
          <p:cNvPr id="10" name="Rectangle 9">
            <a:extLst>
              <a:ext uri="{FF2B5EF4-FFF2-40B4-BE49-F238E27FC236}">
                <a16:creationId xmlns:a16="http://schemas.microsoft.com/office/drawing/2014/main" id="{34D41D32-B30A-44AC-9F42-900D7303D57F}"/>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94070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E2545-95DE-E240-A9D4-4004896201B2}"/>
              </a:ext>
            </a:extLst>
          </p:cNvPr>
          <p:cNvSpPr txBox="1"/>
          <p:nvPr/>
        </p:nvSpPr>
        <p:spPr>
          <a:xfrm>
            <a:off x="620484" y="568005"/>
            <a:ext cx="11430001" cy="584775"/>
          </a:xfrm>
          <a:prstGeom prst="rect">
            <a:avLst/>
          </a:prstGeom>
          <a:noFill/>
        </p:spPr>
        <p:txBody>
          <a:bodyPr wrap="square" rtlCol="0">
            <a:spAutoFit/>
          </a:bodyPr>
          <a:lstStyle/>
          <a:p>
            <a:r>
              <a:rPr lang="en-US" sz="3200" b="1" dirty="0">
                <a:solidFill>
                  <a:schemeClr val="tx1">
                    <a:lumMod val="95000"/>
                    <a:lumOff val="5000"/>
                  </a:schemeClr>
                </a:solidFill>
                <a:latin typeface="+mj-lt"/>
              </a:rPr>
              <a:t>Incomplete Tasks</a:t>
            </a:r>
          </a:p>
        </p:txBody>
      </p:sp>
      <p:sp>
        <p:nvSpPr>
          <p:cNvPr id="11" name="TextBox 10">
            <a:extLst>
              <a:ext uri="{FF2B5EF4-FFF2-40B4-BE49-F238E27FC236}">
                <a16:creationId xmlns:a16="http://schemas.microsoft.com/office/drawing/2014/main" id="{55A0E185-2551-5743-A9A7-9DB5AAA3FEEB}"/>
              </a:ext>
            </a:extLst>
          </p:cNvPr>
          <p:cNvSpPr txBox="1"/>
          <p:nvPr/>
        </p:nvSpPr>
        <p:spPr>
          <a:xfrm>
            <a:off x="620485" y="2165791"/>
            <a:ext cx="11430001" cy="3108543"/>
          </a:xfrm>
          <a:prstGeom prst="rect">
            <a:avLst/>
          </a:prstGeom>
          <a:noFill/>
        </p:spPr>
        <p:txBody>
          <a:bodyPr wrap="square" rtlCol="0" anchor="ctr">
            <a:spAutoFit/>
          </a:bodyPr>
          <a:lstStyle/>
          <a:p>
            <a:pPr>
              <a:buClr>
                <a:schemeClr val="accent5">
                  <a:lumMod val="75000"/>
                </a:schemeClr>
              </a:buClr>
            </a:pPr>
            <a:endParaRPr lang="en-IE" sz="2800" dirty="0"/>
          </a:p>
          <a:p>
            <a:pPr marL="457200" indent="-457200">
              <a:buClr>
                <a:schemeClr val="accent5">
                  <a:lumMod val="75000"/>
                </a:schemeClr>
              </a:buClr>
              <a:buFont typeface="Wingdings" panose="05000000000000000000" pitchFamily="2" charset="2"/>
              <a:buChar char="§"/>
            </a:pPr>
            <a:r>
              <a:rPr lang="en-US" sz="2800" dirty="0"/>
              <a:t>Formal testing of application and website</a:t>
            </a:r>
          </a:p>
          <a:p>
            <a:pPr marL="457200" indent="-457200">
              <a:buClr>
                <a:schemeClr val="accent5">
                  <a:lumMod val="75000"/>
                </a:schemeClr>
              </a:buClr>
              <a:buFont typeface="Wingdings" panose="05000000000000000000" pitchFamily="2" charset="2"/>
              <a:buChar char="§"/>
            </a:pPr>
            <a:r>
              <a:rPr lang="en-US" sz="2800" dirty="0"/>
              <a:t>Deployment</a:t>
            </a:r>
          </a:p>
          <a:p>
            <a:pPr marL="457200" indent="-457200">
              <a:buClr>
                <a:schemeClr val="accent5">
                  <a:lumMod val="75000"/>
                </a:schemeClr>
              </a:buClr>
              <a:buFont typeface="Wingdings" panose="05000000000000000000" pitchFamily="2" charset="2"/>
              <a:buChar char="§"/>
            </a:pPr>
            <a:r>
              <a:rPr lang="en-US" sz="2800" dirty="0"/>
              <a:t>FYP-II Report</a:t>
            </a:r>
          </a:p>
          <a:p>
            <a:pPr marL="457200" indent="-457200">
              <a:buClr>
                <a:schemeClr val="accent5">
                  <a:lumMod val="75000"/>
                </a:schemeClr>
              </a:buClr>
              <a:buFont typeface="Wingdings" panose="05000000000000000000" pitchFamily="2" charset="2"/>
              <a:buChar char="§"/>
            </a:pPr>
            <a:endParaRPr lang="en-IE" sz="2800" dirty="0"/>
          </a:p>
          <a:p>
            <a:pPr marL="457200" indent="-457200">
              <a:buFont typeface="Arial" panose="020B0604020202020204" pitchFamily="34" charset="0"/>
              <a:buChar char="•"/>
            </a:pPr>
            <a:endParaRPr lang="en-PK" sz="2800" dirty="0"/>
          </a:p>
          <a:p>
            <a:pPr marL="457200" indent="-457200" algn="just">
              <a:buFont typeface="Arial" panose="020B0604020202020204" pitchFamily="34" charset="0"/>
              <a:buChar char="•"/>
            </a:pPr>
            <a:endParaRPr lang="en-US" sz="2800" dirty="0">
              <a:solidFill>
                <a:schemeClr val="tx1">
                  <a:lumMod val="95000"/>
                  <a:lumOff val="5000"/>
                </a:schemeClr>
              </a:solidFill>
            </a:endParaRPr>
          </a:p>
        </p:txBody>
      </p:sp>
      <p:sp>
        <p:nvSpPr>
          <p:cNvPr id="10" name="Rectangle 9">
            <a:extLst>
              <a:ext uri="{FF2B5EF4-FFF2-40B4-BE49-F238E27FC236}">
                <a16:creationId xmlns:a16="http://schemas.microsoft.com/office/drawing/2014/main" id="{34D41D32-B30A-44AC-9F42-900D7303D57F}"/>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64261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a:xfrm>
            <a:off x="-81643" y="0"/>
            <a:ext cx="12273644" cy="6836513"/>
          </a:xfrm>
        </p:spPr>
      </p:pic>
      <p:sp>
        <p:nvSpPr>
          <p:cNvPr id="14" name="Rectangle 13">
            <a:extLst>
              <a:ext uri="{FF2B5EF4-FFF2-40B4-BE49-F238E27FC236}">
                <a16:creationId xmlns:a16="http://schemas.microsoft.com/office/drawing/2014/main" id="{7E067C8F-5267-7147-B398-AD99FAB4105A}"/>
              </a:ext>
              <a:ext uri="{C183D7F6-B498-43B3-948B-1728B52AA6E4}">
                <adec:decorative xmlns:adec="http://schemas.microsoft.com/office/drawing/2017/decorative" val="1"/>
              </a:ext>
            </a:extLst>
          </p:cNvPr>
          <p:cNvSpPr/>
          <p:nvPr/>
        </p:nvSpPr>
        <p:spPr>
          <a:xfrm>
            <a:off x="-81643" y="21487"/>
            <a:ext cx="12273644" cy="681502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4636" y="2562571"/>
            <a:ext cx="12157364" cy="1729583"/>
          </a:xfrm>
        </p:spPr>
        <p:txBody>
          <a:bodyPr anchor="t"/>
          <a:lstStyle/>
          <a:p>
            <a:pPr algn="ctr"/>
            <a:r>
              <a:rPr lang="en-US" dirty="0"/>
              <a:t>JazakAllah</a:t>
            </a:r>
          </a:p>
        </p:txBody>
      </p:sp>
      <p:sp>
        <p:nvSpPr>
          <p:cNvPr id="8" name="Title 19">
            <a:extLst>
              <a:ext uri="{FF2B5EF4-FFF2-40B4-BE49-F238E27FC236}">
                <a16:creationId xmlns:a16="http://schemas.microsoft.com/office/drawing/2014/main" id="{C23BD20E-4AD4-4632-B7A4-52A027F56456}"/>
              </a:ext>
            </a:extLst>
          </p:cNvPr>
          <p:cNvSpPr txBox="1">
            <a:spLocks/>
          </p:cNvSpPr>
          <p:nvPr/>
        </p:nvSpPr>
        <p:spPr>
          <a:xfrm>
            <a:off x="-81644" y="3184072"/>
            <a:ext cx="12273644" cy="1674470"/>
          </a:xfrm>
          <a:prstGeom prst="rect">
            <a:avLst/>
          </a:prstGeom>
        </p:spPr>
        <p:txBody>
          <a:bodyPr vert="horz" lIns="0" tIns="0" rIns="0" bIns="0" rtlCol="0" anchor="ctr">
            <a:noAutofit/>
          </a:bodyPr>
          <a:lstStyle>
            <a:lvl1pPr algn="ctr" defTabSz="914400" rtl="0" eaLnBrk="1" latinLnBrk="0" hangingPunct="1">
              <a:lnSpc>
                <a:spcPct val="100000"/>
              </a:lnSpc>
              <a:spcBef>
                <a:spcPct val="0"/>
              </a:spcBef>
              <a:buNone/>
              <a:defRPr sz="6000" b="1" kern="1200" cap="all" spc="-300" baseline="0">
                <a:solidFill>
                  <a:schemeClr val="tx1"/>
                </a:solidFill>
                <a:latin typeface="+mj-lt"/>
                <a:ea typeface="+mj-ea"/>
                <a:cs typeface="+mj-cs"/>
              </a:defRPr>
            </a:lvl1pPr>
          </a:lstStyle>
          <a:p>
            <a:r>
              <a:rPr lang="en-US" dirty="0">
                <a:solidFill>
                  <a:schemeClr val="bg1"/>
                </a:solidFill>
                <a:latin typeface="+mn-lt"/>
              </a:rPr>
              <a:t>Any    Question??</a:t>
            </a:r>
          </a:p>
        </p:txBody>
      </p:sp>
    </p:spTree>
    <p:extLst>
      <p:ext uri="{BB962C8B-B14F-4D97-AF65-F5344CB8AC3E}">
        <p14:creationId xmlns:p14="http://schemas.microsoft.com/office/powerpoint/2010/main" val="211769541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32E-DFB1-4531-B513-7B63C8D5DE82}"/>
              </a:ext>
            </a:extLst>
          </p:cNvPr>
          <p:cNvSpPr>
            <a:spLocks noGrp="1"/>
          </p:cNvSpPr>
          <p:nvPr>
            <p:ph type="title"/>
          </p:nvPr>
        </p:nvSpPr>
        <p:spPr>
          <a:xfrm>
            <a:off x="432000" y="614375"/>
            <a:ext cx="9198000" cy="432000"/>
          </a:xfrm>
        </p:spPr>
        <p:txBody>
          <a:bodyPr/>
          <a:lstStyle/>
          <a:p>
            <a:r>
              <a:rPr lang="en-US" dirty="0"/>
              <a:t>INTRODUCTION </a:t>
            </a:r>
          </a:p>
        </p:txBody>
      </p:sp>
      <p:sp>
        <p:nvSpPr>
          <p:cNvPr id="4" name="Content Placeholder 3">
            <a:extLst>
              <a:ext uri="{FF2B5EF4-FFF2-40B4-BE49-F238E27FC236}">
                <a16:creationId xmlns:a16="http://schemas.microsoft.com/office/drawing/2014/main" id="{9A7ED2BE-B1DE-42E2-B5F6-9CD97A8E71D0}"/>
              </a:ext>
            </a:extLst>
          </p:cNvPr>
          <p:cNvSpPr>
            <a:spLocks noGrp="1"/>
          </p:cNvSpPr>
          <p:nvPr>
            <p:ph idx="1"/>
          </p:nvPr>
        </p:nvSpPr>
        <p:spPr/>
        <p:txBody>
          <a:bodyPr anchor="ctr"/>
          <a:lstStyle/>
          <a:p>
            <a:pPr>
              <a:lnSpc>
                <a:spcPct val="150000"/>
              </a:lnSpc>
              <a:buClr>
                <a:schemeClr val="accent5">
                  <a:lumMod val="75000"/>
                </a:schemeClr>
              </a:buClr>
              <a:buFont typeface="Wingdings" panose="05000000000000000000" pitchFamily="2" charset="2"/>
              <a:buChar char="§"/>
            </a:pPr>
            <a:r>
              <a:rPr lang="en-US" sz="2800" dirty="0"/>
              <a:t>Concept to build a system that predict AQL </a:t>
            </a:r>
          </a:p>
          <a:p>
            <a:pPr>
              <a:lnSpc>
                <a:spcPct val="150000"/>
              </a:lnSpc>
              <a:buClr>
                <a:schemeClr val="accent5">
                  <a:lumMod val="75000"/>
                </a:schemeClr>
              </a:buClr>
              <a:buFont typeface="Wingdings" panose="05000000000000000000" pitchFamily="2" charset="2"/>
              <a:buChar char="§"/>
            </a:pPr>
            <a:r>
              <a:rPr lang="en-US" sz="2800" dirty="0"/>
              <a:t>Android and web based application</a:t>
            </a:r>
          </a:p>
          <a:p>
            <a:pPr>
              <a:lnSpc>
                <a:spcPct val="150000"/>
              </a:lnSpc>
              <a:buClr>
                <a:schemeClr val="accent5">
                  <a:lumMod val="75000"/>
                </a:schemeClr>
              </a:buClr>
              <a:buFont typeface="Wingdings" panose="05000000000000000000" pitchFamily="2" charset="2"/>
              <a:buChar char="§"/>
            </a:pPr>
            <a:r>
              <a:rPr lang="en-US" sz="2800" dirty="0"/>
              <a:t>Using Deep Learning techniques:</a:t>
            </a:r>
          </a:p>
          <a:p>
            <a:pPr lvl="1">
              <a:lnSpc>
                <a:spcPct val="150000"/>
              </a:lnSpc>
            </a:pPr>
            <a:r>
              <a:rPr lang="en-US" sz="2600" dirty="0"/>
              <a:t>  Predict air quality level of any picture.</a:t>
            </a:r>
          </a:p>
          <a:p>
            <a:pPr>
              <a:lnSpc>
                <a:spcPct val="150000"/>
              </a:lnSpc>
            </a:pPr>
            <a:endParaRPr lang="en-US" dirty="0"/>
          </a:p>
        </p:txBody>
      </p:sp>
      <p:sp>
        <p:nvSpPr>
          <p:cNvPr id="5" name="Rectangle 4">
            <a:extLst>
              <a:ext uri="{FF2B5EF4-FFF2-40B4-BE49-F238E27FC236}">
                <a16:creationId xmlns:a16="http://schemas.microsoft.com/office/drawing/2014/main" id="{9F5B523E-8949-40D3-A76C-257C17FCB6E5}"/>
              </a:ext>
            </a:extLst>
          </p:cNvPr>
          <p:cNvSpPr/>
          <p:nvPr/>
        </p:nvSpPr>
        <p:spPr>
          <a:xfrm>
            <a:off x="10041857" y="6278911"/>
            <a:ext cx="1306286" cy="520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D33B0F-30B1-40C3-B7B9-232B6F5A060D}"/>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79974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Problems</a:t>
            </a:r>
          </a:p>
        </p:txBody>
      </p:sp>
      <p:sp>
        <p:nvSpPr>
          <p:cNvPr id="10" name="Rectangle 9">
            <a:extLst>
              <a:ext uri="{FF2B5EF4-FFF2-40B4-BE49-F238E27FC236}">
                <a16:creationId xmlns:a16="http://schemas.microsoft.com/office/drawing/2014/main" id="{DA7D3241-B6B3-4DDC-8A1F-2D5F366F69F9}"/>
              </a:ext>
            </a:extLst>
          </p:cNvPr>
          <p:cNvSpPr/>
          <p:nvPr/>
        </p:nvSpPr>
        <p:spPr>
          <a:xfrm>
            <a:off x="10041857" y="6278911"/>
            <a:ext cx="1306286" cy="520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7E05DCC-839B-4005-A2F0-1BF10A7F0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00" y="1502227"/>
            <a:ext cx="2392186" cy="2057402"/>
          </a:xfrm>
          <a:prstGeom prst="ellipse">
            <a:avLst/>
          </a:prstGeom>
          <a:ln>
            <a:noFill/>
          </a:ln>
          <a:effectLst>
            <a:softEdge rad="112500"/>
          </a:effectLst>
        </p:spPr>
      </p:pic>
      <p:pic>
        <p:nvPicPr>
          <p:cNvPr id="15" name="Picture 14">
            <a:extLst>
              <a:ext uri="{FF2B5EF4-FFF2-40B4-BE49-F238E27FC236}">
                <a16:creationId xmlns:a16="http://schemas.microsoft.com/office/drawing/2014/main" id="{FA03A76A-F126-4D4E-BCB2-DC67992952B5}"/>
              </a:ext>
            </a:extLst>
          </p:cNvPr>
          <p:cNvPicPr>
            <a:picLocks noChangeAspect="1"/>
          </p:cNvPicPr>
          <p:nvPr/>
        </p:nvPicPr>
        <p:blipFill rotWithShape="1">
          <a:blip r:embed="rId3">
            <a:extLst>
              <a:ext uri="{28A0092B-C50C-407E-A947-70E740481C1C}">
                <a14:useLocalDpi xmlns:a14="http://schemas.microsoft.com/office/drawing/2010/main" val="0"/>
              </a:ext>
            </a:extLst>
          </a:blip>
          <a:srcRect l="27443" t="20740" r="24396" b="16333"/>
          <a:stretch/>
        </p:blipFill>
        <p:spPr>
          <a:xfrm>
            <a:off x="4985562" y="1371600"/>
            <a:ext cx="2818639" cy="2057400"/>
          </a:xfrm>
          <a:prstGeom prst="ellipse">
            <a:avLst/>
          </a:prstGeom>
          <a:ln>
            <a:noFill/>
          </a:ln>
          <a:effectLst>
            <a:softEdge rad="112500"/>
          </a:effectLst>
        </p:spPr>
      </p:pic>
      <p:pic>
        <p:nvPicPr>
          <p:cNvPr id="17" name="Picture 16">
            <a:extLst>
              <a:ext uri="{FF2B5EF4-FFF2-40B4-BE49-F238E27FC236}">
                <a16:creationId xmlns:a16="http://schemas.microsoft.com/office/drawing/2014/main" id="{34B70706-1E63-4AEC-90FE-AE9BD3A49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5704" y="3936600"/>
            <a:ext cx="2057400" cy="2057400"/>
          </a:xfrm>
          <a:prstGeom prst="ellipse">
            <a:avLst/>
          </a:prstGeom>
          <a:ln>
            <a:noFill/>
          </a:ln>
          <a:effectLst>
            <a:softEdge rad="112500"/>
          </a:effectLst>
        </p:spPr>
      </p:pic>
      <p:sp>
        <p:nvSpPr>
          <p:cNvPr id="18" name="Rectangle 17">
            <a:extLst>
              <a:ext uri="{FF2B5EF4-FFF2-40B4-BE49-F238E27FC236}">
                <a16:creationId xmlns:a16="http://schemas.microsoft.com/office/drawing/2014/main" id="{E68E37EB-0EBB-4A6A-9799-0086AB1D073C}"/>
              </a:ext>
            </a:extLst>
          </p:cNvPr>
          <p:cNvSpPr/>
          <p:nvPr/>
        </p:nvSpPr>
        <p:spPr>
          <a:xfrm>
            <a:off x="432000" y="3699835"/>
            <a:ext cx="2392186" cy="996042"/>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n w="0"/>
                <a:solidFill>
                  <a:srgbClr val="00B050"/>
                </a:solidFill>
                <a:effectLst>
                  <a:outerShdw blurRad="38100" dist="25400" dir="5400000" algn="ctr" rotWithShape="0">
                    <a:srgbClr val="6E747A">
                      <a:alpha val="43000"/>
                    </a:srgbClr>
                  </a:outerShdw>
                </a:effectLst>
              </a:rPr>
              <a:t>Increasing Respiratory Problems</a:t>
            </a:r>
          </a:p>
        </p:txBody>
      </p:sp>
      <p:sp>
        <p:nvSpPr>
          <p:cNvPr id="19" name="Rectangle 18">
            <a:extLst>
              <a:ext uri="{FF2B5EF4-FFF2-40B4-BE49-F238E27FC236}">
                <a16:creationId xmlns:a16="http://schemas.microsoft.com/office/drawing/2014/main" id="{8CDAE1EC-44B5-40BB-BA1A-BA7C4A44349A}"/>
              </a:ext>
            </a:extLst>
          </p:cNvPr>
          <p:cNvSpPr/>
          <p:nvPr/>
        </p:nvSpPr>
        <p:spPr>
          <a:xfrm>
            <a:off x="2838311" y="2752073"/>
            <a:ext cx="2392186" cy="996042"/>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n w="0"/>
                <a:solidFill>
                  <a:srgbClr val="00B050"/>
                </a:solidFill>
                <a:effectLst>
                  <a:outerShdw blurRad="38100" dist="25400" dir="5400000" algn="ctr" rotWithShape="0">
                    <a:srgbClr val="6E747A">
                      <a:alpha val="43000"/>
                    </a:srgbClr>
                  </a:outerShdw>
                </a:effectLst>
              </a:rPr>
              <a:t>Expensive Sensors</a:t>
            </a:r>
          </a:p>
        </p:txBody>
      </p:sp>
      <p:sp>
        <p:nvSpPr>
          <p:cNvPr id="20" name="Rectangle 19">
            <a:extLst>
              <a:ext uri="{FF2B5EF4-FFF2-40B4-BE49-F238E27FC236}">
                <a16:creationId xmlns:a16="http://schemas.microsoft.com/office/drawing/2014/main" id="{FE11CC2E-1C6A-482A-BBA6-61457B55867C}"/>
              </a:ext>
            </a:extLst>
          </p:cNvPr>
          <p:cNvSpPr/>
          <p:nvPr/>
        </p:nvSpPr>
        <p:spPr>
          <a:xfrm>
            <a:off x="5233827" y="3699835"/>
            <a:ext cx="2392186" cy="996042"/>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n w="0"/>
                <a:solidFill>
                  <a:srgbClr val="00B050"/>
                </a:solidFill>
                <a:effectLst>
                  <a:outerShdw blurRad="38100" dist="25400" dir="5400000" algn="ctr" rotWithShape="0">
                    <a:srgbClr val="6E747A">
                      <a:alpha val="43000"/>
                    </a:srgbClr>
                  </a:outerShdw>
                </a:effectLst>
              </a:rPr>
              <a:t>Sensors </a:t>
            </a:r>
          </a:p>
          <a:p>
            <a:pPr algn="ctr"/>
            <a:r>
              <a:rPr lang="en-US" sz="2800" dirty="0">
                <a:ln w="0"/>
                <a:solidFill>
                  <a:srgbClr val="00B050"/>
                </a:solidFill>
                <a:effectLst>
                  <a:outerShdw blurRad="38100" dist="25400" dir="5400000" algn="ctr" rotWithShape="0">
                    <a:srgbClr val="6E747A">
                      <a:alpha val="43000"/>
                    </a:srgbClr>
                  </a:outerShdw>
                </a:effectLst>
              </a:rPr>
              <a:t>Range</a:t>
            </a:r>
          </a:p>
        </p:txBody>
      </p:sp>
      <p:pic>
        <p:nvPicPr>
          <p:cNvPr id="22" name="Picture 21">
            <a:extLst>
              <a:ext uri="{FF2B5EF4-FFF2-40B4-BE49-F238E27FC236}">
                <a16:creationId xmlns:a16="http://schemas.microsoft.com/office/drawing/2014/main" id="{A7135DCF-7F36-446D-97E1-FC5C1A8E7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6013" y="3936600"/>
            <a:ext cx="2392186" cy="2057400"/>
          </a:xfrm>
          <a:prstGeom prst="ellipse">
            <a:avLst/>
          </a:prstGeom>
          <a:ln>
            <a:noFill/>
          </a:ln>
          <a:effectLst>
            <a:softEdge rad="112500"/>
          </a:effectLst>
        </p:spPr>
      </p:pic>
      <p:sp>
        <p:nvSpPr>
          <p:cNvPr id="23" name="Rectangle 22">
            <a:extLst>
              <a:ext uri="{FF2B5EF4-FFF2-40B4-BE49-F238E27FC236}">
                <a16:creationId xmlns:a16="http://schemas.microsoft.com/office/drawing/2014/main" id="{0CE3BF38-D75F-4AA4-9D1D-BC53ABA21B84}"/>
              </a:ext>
            </a:extLst>
          </p:cNvPr>
          <p:cNvSpPr/>
          <p:nvPr/>
        </p:nvSpPr>
        <p:spPr>
          <a:xfrm>
            <a:off x="7640138" y="2752073"/>
            <a:ext cx="2224793" cy="996042"/>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n w="0"/>
                <a:solidFill>
                  <a:srgbClr val="00B050"/>
                </a:solidFill>
                <a:effectLst>
                  <a:outerShdw blurRad="38100" dist="25400" dir="5400000" algn="ctr" rotWithShape="0">
                    <a:srgbClr val="6E747A">
                      <a:alpha val="43000"/>
                    </a:srgbClr>
                  </a:outerShdw>
                </a:effectLst>
              </a:rPr>
              <a:t>Lahore Worst AQI Rank</a:t>
            </a:r>
          </a:p>
        </p:txBody>
      </p:sp>
      <p:sp>
        <p:nvSpPr>
          <p:cNvPr id="14" name="Rectangle 13">
            <a:extLst>
              <a:ext uri="{FF2B5EF4-FFF2-40B4-BE49-F238E27FC236}">
                <a16:creationId xmlns:a16="http://schemas.microsoft.com/office/drawing/2014/main" id="{DEDD320E-A961-4D0C-887D-D09713FEAC28}"/>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070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19" grpId="0" animBg="1"/>
      <p:bldP spid="20"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4FEFB0-D715-486C-B85A-2F6277FB930B}"/>
              </a:ext>
            </a:extLst>
          </p:cNvPr>
          <p:cNvSpPr/>
          <p:nvPr/>
        </p:nvSpPr>
        <p:spPr>
          <a:xfrm>
            <a:off x="628150" y="570217"/>
            <a:ext cx="8038886" cy="849086"/>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3200" b="1" dirty="0"/>
          </a:p>
          <a:p>
            <a:endParaRPr lang="en-US" sz="3200" b="1" dirty="0"/>
          </a:p>
          <a:p>
            <a:endParaRPr lang="en-US" sz="3200" b="1" dirty="0"/>
          </a:p>
          <a:p>
            <a:r>
              <a:rPr lang="en-US" sz="3200" b="1" dirty="0"/>
              <a:t>Our Android &amp; Web Application</a:t>
            </a:r>
          </a:p>
          <a:p>
            <a:endParaRPr lang="en-US" sz="3200" b="1" dirty="0"/>
          </a:p>
          <a:p>
            <a:endParaRPr lang="en-US" sz="3200" dirty="0"/>
          </a:p>
        </p:txBody>
      </p:sp>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Smart Solution</a:t>
            </a:r>
          </a:p>
        </p:txBody>
      </p:sp>
      <p:grpSp>
        <p:nvGrpSpPr>
          <p:cNvPr id="3" name="Group 2">
            <a:extLst>
              <a:ext uri="{FF2B5EF4-FFF2-40B4-BE49-F238E27FC236}">
                <a16:creationId xmlns:a16="http://schemas.microsoft.com/office/drawing/2014/main" id="{47A22D8F-0CA8-4C87-B0EF-193EB85B1173}"/>
              </a:ext>
            </a:extLst>
          </p:cNvPr>
          <p:cNvGrpSpPr/>
          <p:nvPr/>
        </p:nvGrpSpPr>
        <p:grpSpPr>
          <a:xfrm>
            <a:off x="9131312" y="718124"/>
            <a:ext cx="2432538" cy="5144783"/>
            <a:chOff x="9630000" y="856608"/>
            <a:chExt cx="2432538" cy="5144783"/>
          </a:xfrm>
        </p:grpSpPr>
        <p:pic>
          <p:nvPicPr>
            <p:cNvPr id="7" name="Picture 6">
              <a:extLst>
                <a:ext uri="{FF2B5EF4-FFF2-40B4-BE49-F238E27FC236}">
                  <a16:creationId xmlns:a16="http://schemas.microsoft.com/office/drawing/2014/main" id="{25FABB3F-5031-4A4C-97FA-52BFB04E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000" y="856608"/>
              <a:ext cx="2430047" cy="5144783"/>
            </a:xfrm>
            <a:prstGeom prst="roundRect">
              <a:avLst>
                <a:gd name="adj" fmla="val 11148"/>
              </a:avLst>
            </a:prstGeom>
          </p:spPr>
        </p:pic>
        <p:pic>
          <p:nvPicPr>
            <p:cNvPr id="8" name="Picture 7">
              <a:extLst>
                <a:ext uri="{FF2B5EF4-FFF2-40B4-BE49-F238E27FC236}">
                  <a16:creationId xmlns:a16="http://schemas.microsoft.com/office/drawing/2014/main" id="{AB074581-1FB3-4565-BCA1-7363EC426318}"/>
                </a:ext>
              </a:extLst>
            </p:cNvPr>
            <p:cNvPicPr>
              <a:picLocks noChangeAspect="1"/>
            </p:cNvPicPr>
            <p:nvPr/>
          </p:nvPicPr>
          <p:blipFill rotWithShape="1">
            <a:blip r:embed="rId3">
              <a:extLst>
                <a:ext uri="{28A0092B-C50C-407E-A947-70E740481C1C}">
                  <a14:useLocalDpi xmlns:a14="http://schemas.microsoft.com/office/drawing/2010/main" val="0"/>
                </a:ext>
              </a:extLst>
            </a:blip>
            <a:srcRect t="2445" b="888"/>
            <a:stretch/>
          </p:blipFill>
          <p:spPr>
            <a:xfrm>
              <a:off x="9632492" y="1157869"/>
              <a:ext cx="2430046" cy="4554585"/>
            </a:xfrm>
            <a:prstGeom prst="rect">
              <a:avLst/>
            </a:prstGeom>
          </p:spPr>
        </p:pic>
      </p:grpSp>
      <p:sp>
        <p:nvSpPr>
          <p:cNvPr id="9" name="Rectangle 8">
            <a:extLst>
              <a:ext uri="{FF2B5EF4-FFF2-40B4-BE49-F238E27FC236}">
                <a16:creationId xmlns:a16="http://schemas.microsoft.com/office/drawing/2014/main" id="{C8633F0A-F4CD-4E6A-8FA6-BEECFC279FF3}"/>
              </a:ext>
            </a:extLst>
          </p:cNvPr>
          <p:cNvSpPr/>
          <p:nvPr/>
        </p:nvSpPr>
        <p:spPr>
          <a:xfrm>
            <a:off x="10041856" y="6278911"/>
            <a:ext cx="2150143" cy="5200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89CDC3-1CDE-43E5-90A7-F443F275E9EB}"/>
              </a:ext>
            </a:extLst>
          </p:cNvPr>
          <p:cNvSpPr/>
          <p:nvPr/>
        </p:nvSpPr>
        <p:spPr>
          <a:xfrm>
            <a:off x="628150" y="1792796"/>
            <a:ext cx="6713764" cy="4070111"/>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t"/>
          <a:lstStyle/>
          <a:p>
            <a:pPr marL="457200" indent="-457200">
              <a:buClr>
                <a:schemeClr val="accent5">
                  <a:lumMod val="75000"/>
                </a:schemeClr>
              </a:buClr>
              <a:buFont typeface="Wingdings" panose="05000000000000000000" pitchFamily="2" charset="2"/>
              <a:buChar char="§"/>
            </a:pPr>
            <a:r>
              <a:rPr lang="en-US" sz="2800" dirty="0"/>
              <a:t>An AQI Predictor System that predicts the Air Quality level</a:t>
            </a:r>
          </a:p>
          <a:p>
            <a:pPr marL="457200" indent="-457200">
              <a:buClr>
                <a:schemeClr val="accent5">
                  <a:lumMod val="75000"/>
                </a:schemeClr>
              </a:buClr>
              <a:buFont typeface="Wingdings" panose="05000000000000000000" pitchFamily="2" charset="2"/>
              <a:buChar char="§"/>
            </a:pPr>
            <a:endParaRPr lang="en-US" sz="2800" dirty="0"/>
          </a:p>
          <a:p>
            <a:pPr marL="457200" indent="-457200">
              <a:buClr>
                <a:schemeClr val="accent5">
                  <a:lumMod val="75000"/>
                </a:schemeClr>
              </a:buClr>
              <a:buFont typeface="Wingdings" panose="05000000000000000000" pitchFamily="2" charset="2"/>
              <a:buChar char="§"/>
            </a:pPr>
            <a:r>
              <a:rPr lang="en-US" sz="2800" dirty="0"/>
              <a:t>It can predict Air Quality level of any place and any time in the world with good light and sky</a:t>
            </a:r>
          </a:p>
          <a:p>
            <a:pPr marL="457200" indent="-457200">
              <a:buClr>
                <a:schemeClr val="accent5">
                  <a:lumMod val="75000"/>
                </a:schemeClr>
              </a:buClr>
              <a:buFont typeface="Wingdings" panose="05000000000000000000" pitchFamily="2" charset="2"/>
              <a:buChar char="§"/>
            </a:pPr>
            <a:endParaRPr lang="en-US" sz="2800" dirty="0"/>
          </a:p>
          <a:p>
            <a:pPr marL="457200" indent="-457200">
              <a:buClr>
                <a:schemeClr val="accent5">
                  <a:lumMod val="75000"/>
                </a:schemeClr>
              </a:buClr>
              <a:buFont typeface="Wingdings" panose="05000000000000000000" pitchFamily="2" charset="2"/>
              <a:buChar char="§"/>
            </a:pPr>
            <a:r>
              <a:rPr lang="en-US" sz="2800" dirty="0"/>
              <a:t>It can predict AQ level and provide necessary precautions if required</a:t>
            </a:r>
            <a:endParaRPr lang="en-PK" sz="2800" dirty="0"/>
          </a:p>
        </p:txBody>
      </p:sp>
    </p:spTree>
    <p:extLst>
      <p:ext uri="{BB962C8B-B14F-4D97-AF65-F5344CB8AC3E}">
        <p14:creationId xmlns:p14="http://schemas.microsoft.com/office/powerpoint/2010/main" val="25754214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additive="base">
                                        <p:cTn id="2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582814" y="425339"/>
            <a:ext cx="9198000" cy="432000"/>
          </a:xfrm>
        </p:spPr>
        <p:txBody>
          <a:bodyPr/>
          <a:lstStyle/>
          <a:p>
            <a:r>
              <a:rPr lang="en-US" dirty="0"/>
              <a:t>MAP VIEW</a:t>
            </a:r>
          </a:p>
        </p:txBody>
      </p:sp>
      <p:sp>
        <p:nvSpPr>
          <p:cNvPr id="9" name="Rectangle 8">
            <a:extLst>
              <a:ext uri="{FF2B5EF4-FFF2-40B4-BE49-F238E27FC236}">
                <a16:creationId xmlns:a16="http://schemas.microsoft.com/office/drawing/2014/main" id="{C8633F0A-F4CD-4E6A-8FA6-BEECFC279FF3}"/>
              </a:ext>
            </a:extLst>
          </p:cNvPr>
          <p:cNvSpPr/>
          <p:nvPr/>
        </p:nvSpPr>
        <p:spPr>
          <a:xfrm>
            <a:off x="10041856" y="6278911"/>
            <a:ext cx="2150143"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1956D58-8240-4FAA-9A0C-001254E37039}"/>
              </a:ext>
            </a:extLst>
          </p:cNvPr>
          <p:cNvSpPr/>
          <p:nvPr/>
        </p:nvSpPr>
        <p:spPr>
          <a:xfrm>
            <a:off x="432000" y="979714"/>
            <a:ext cx="9348814" cy="979715"/>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Our Application marked AQL of every image on google map which can be viewed through android and web application </a:t>
            </a:r>
          </a:p>
        </p:txBody>
      </p:sp>
      <p:grpSp>
        <p:nvGrpSpPr>
          <p:cNvPr id="6" name="Group 5">
            <a:extLst>
              <a:ext uri="{FF2B5EF4-FFF2-40B4-BE49-F238E27FC236}">
                <a16:creationId xmlns:a16="http://schemas.microsoft.com/office/drawing/2014/main" id="{4E5DB2E3-C175-4558-AED9-93A66ECCBBBC}"/>
              </a:ext>
            </a:extLst>
          </p:cNvPr>
          <p:cNvGrpSpPr/>
          <p:nvPr/>
        </p:nvGrpSpPr>
        <p:grpSpPr>
          <a:xfrm>
            <a:off x="2171582" y="2197762"/>
            <a:ext cx="6813245" cy="3933882"/>
            <a:chOff x="2171582" y="2197762"/>
            <a:chExt cx="6813245" cy="3933882"/>
          </a:xfrm>
        </p:grpSpPr>
        <p:pic>
          <p:nvPicPr>
            <p:cNvPr id="13" name="Picture 12">
              <a:extLst>
                <a:ext uri="{FF2B5EF4-FFF2-40B4-BE49-F238E27FC236}">
                  <a16:creationId xmlns:a16="http://schemas.microsoft.com/office/drawing/2014/main" id="{29CA7A9E-EA0E-4F43-8BA5-514EC8C875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71582" y="2197762"/>
              <a:ext cx="6813245" cy="3933882"/>
            </a:xfrm>
            <a:prstGeom prst="rect">
              <a:avLst/>
            </a:prstGeom>
          </p:spPr>
        </p:pic>
        <p:pic>
          <p:nvPicPr>
            <p:cNvPr id="5" name="Picture 4">
              <a:extLst>
                <a:ext uri="{FF2B5EF4-FFF2-40B4-BE49-F238E27FC236}">
                  <a16:creationId xmlns:a16="http://schemas.microsoft.com/office/drawing/2014/main" id="{E741BDD9-A44D-4210-A4FC-9C99529594CC}"/>
                </a:ext>
              </a:extLst>
            </p:cNvPr>
            <p:cNvPicPr>
              <a:picLocks noChangeAspect="1"/>
            </p:cNvPicPr>
            <p:nvPr/>
          </p:nvPicPr>
          <p:blipFill rotWithShape="1">
            <a:blip r:embed="rId3">
              <a:extLst>
                <a:ext uri="{28A0092B-C50C-407E-A947-70E740481C1C}">
                  <a14:useLocalDpi xmlns:a14="http://schemas.microsoft.com/office/drawing/2010/main" val="0"/>
                </a:ext>
              </a:extLst>
            </a:blip>
            <a:srcRect l="4082" t="39614" b="35493"/>
            <a:stretch/>
          </p:blipFill>
          <p:spPr>
            <a:xfrm>
              <a:off x="2994992" y="2758820"/>
              <a:ext cx="5141844" cy="2595058"/>
            </a:xfrm>
            <a:prstGeom prst="rect">
              <a:avLst/>
            </a:prstGeom>
          </p:spPr>
        </p:pic>
      </p:grpSp>
      <p:grpSp>
        <p:nvGrpSpPr>
          <p:cNvPr id="10" name="Group 9">
            <a:extLst>
              <a:ext uri="{FF2B5EF4-FFF2-40B4-BE49-F238E27FC236}">
                <a16:creationId xmlns:a16="http://schemas.microsoft.com/office/drawing/2014/main" id="{13FB188B-57C1-40E2-9803-55261581CE67}"/>
              </a:ext>
            </a:extLst>
          </p:cNvPr>
          <p:cNvGrpSpPr/>
          <p:nvPr/>
        </p:nvGrpSpPr>
        <p:grpSpPr>
          <a:xfrm>
            <a:off x="9123270" y="641339"/>
            <a:ext cx="3589266" cy="5328394"/>
            <a:chOff x="9123270" y="641339"/>
            <a:chExt cx="3589266" cy="5328394"/>
          </a:xfrm>
        </p:grpSpPr>
        <p:pic>
          <p:nvPicPr>
            <p:cNvPr id="14" name="Picture 13">
              <a:extLst>
                <a:ext uri="{FF2B5EF4-FFF2-40B4-BE49-F238E27FC236}">
                  <a16:creationId xmlns:a16="http://schemas.microsoft.com/office/drawing/2014/main" id="{563B0F0B-DC94-4540-98F7-977976315D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23270" y="641339"/>
              <a:ext cx="3589266" cy="5328394"/>
            </a:xfrm>
            <a:prstGeom prst="roundRect">
              <a:avLst>
                <a:gd name="adj" fmla="val 22294"/>
              </a:avLst>
            </a:prstGeom>
          </p:spPr>
        </p:pic>
        <p:pic>
          <p:nvPicPr>
            <p:cNvPr id="8" name="Picture 7">
              <a:extLst>
                <a:ext uri="{FF2B5EF4-FFF2-40B4-BE49-F238E27FC236}">
                  <a16:creationId xmlns:a16="http://schemas.microsoft.com/office/drawing/2014/main" id="{D3C11A9B-03C8-4588-8D61-945AC82E2024}"/>
                </a:ext>
              </a:extLst>
            </p:cNvPr>
            <p:cNvPicPr>
              <a:picLocks noChangeAspect="1"/>
            </p:cNvPicPr>
            <p:nvPr/>
          </p:nvPicPr>
          <p:blipFill rotWithShape="1">
            <a:blip r:embed="rId5">
              <a:extLst>
                <a:ext uri="{28A0092B-C50C-407E-A947-70E740481C1C}">
                  <a14:useLocalDpi xmlns:a14="http://schemas.microsoft.com/office/drawing/2010/main" val="0"/>
                </a:ext>
              </a:extLst>
            </a:blip>
            <a:srcRect t="7200" b="6348"/>
            <a:stretch/>
          </p:blipFill>
          <p:spPr>
            <a:xfrm>
              <a:off x="9919257" y="1590260"/>
              <a:ext cx="2034204" cy="3482097"/>
            </a:xfrm>
            <a:prstGeom prst="rect">
              <a:avLst/>
            </a:prstGeom>
          </p:spPr>
        </p:pic>
      </p:grpSp>
    </p:spTree>
    <p:extLst>
      <p:ext uri="{BB962C8B-B14F-4D97-AF65-F5344CB8AC3E}">
        <p14:creationId xmlns:p14="http://schemas.microsoft.com/office/powerpoint/2010/main" val="184348841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98A70E92-F264-47A6-8EB5-E1F743416AC4}"/>
              </a:ext>
            </a:extLst>
          </p:cNvPr>
          <p:cNvCxnSpPr>
            <a:cxnSpLocks/>
          </p:cNvCxnSpPr>
          <p:nvPr/>
        </p:nvCxnSpPr>
        <p:spPr>
          <a:xfrm flipH="1" flipV="1">
            <a:off x="1" y="3432885"/>
            <a:ext cx="1352549" cy="71900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B1D66C-A675-4E89-AF22-1BE0E407A08D}"/>
              </a:ext>
            </a:extLst>
          </p:cNvPr>
          <p:cNvCxnSpPr>
            <a:cxnSpLocks/>
            <a:stCxn id="15" idx="6"/>
            <a:endCxn id="17" idx="2"/>
          </p:cNvCxnSpPr>
          <p:nvPr/>
        </p:nvCxnSpPr>
        <p:spPr>
          <a:xfrm flipV="1">
            <a:off x="5136649" y="2979993"/>
            <a:ext cx="765558" cy="1603879"/>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AAD18D-A529-426E-944F-052FEF1F7315}"/>
              </a:ext>
            </a:extLst>
          </p:cNvPr>
          <p:cNvCxnSpPr>
            <a:cxnSpLocks/>
            <a:stCxn id="19" idx="0"/>
            <a:endCxn id="17" idx="5"/>
          </p:cNvCxnSpPr>
          <p:nvPr/>
        </p:nvCxnSpPr>
        <p:spPr>
          <a:xfrm flipH="1" flipV="1">
            <a:off x="6733658" y="3291932"/>
            <a:ext cx="968493" cy="710882"/>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210092-D838-4687-B1B3-0C0F54FFBBB7}"/>
              </a:ext>
            </a:extLst>
          </p:cNvPr>
          <p:cNvCxnSpPr>
            <a:cxnSpLocks/>
            <a:endCxn id="21" idx="3"/>
          </p:cNvCxnSpPr>
          <p:nvPr/>
        </p:nvCxnSpPr>
        <p:spPr>
          <a:xfrm flipV="1">
            <a:off x="8003434" y="3263694"/>
            <a:ext cx="885344" cy="808053"/>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D1B375-3CBB-4F31-BF6F-2530FCADC84D}"/>
              </a:ext>
            </a:extLst>
          </p:cNvPr>
          <p:cNvCxnSpPr>
            <a:cxnSpLocks/>
            <a:stCxn id="15" idx="1"/>
            <a:endCxn id="13" idx="6"/>
          </p:cNvCxnSpPr>
          <p:nvPr/>
        </p:nvCxnSpPr>
        <p:spPr>
          <a:xfrm flipH="1" flipV="1">
            <a:off x="3821602" y="2925277"/>
            <a:ext cx="488405" cy="1346656"/>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F893E3-9E92-4678-BAE1-ABE84AFE8FA3}"/>
              </a:ext>
            </a:extLst>
          </p:cNvPr>
          <p:cNvCxnSpPr>
            <a:cxnSpLocks/>
            <a:endCxn id="13" idx="2"/>
          </p:cNvCxnSpPr>
          <p:nvPr/>
        </p:nvCxnSpPr>
        <p:spPr>
          <a:xfrm flipV="1">
            <a:off x="1488100" y="2925277"/>
            <a:ext cx="1359397" cy="1439492"/>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8AA9BD-5B28-4BB1-803B-54BB6E1B0DE1}"/>
              </a:ext>
            </a:extLst>
          </p:cNvPr>
          <p:cNvSpPr txBox="1"/>
          <p:nvPr/>
        </p:nvSpPr>
        <p:spPr>
          <a:xfrm>
            <a:off x="354938" y="376469"/>
            <a:ext cx="7278915" cy="584775"/>
          </a:xfrm>
          <a:prstGeom prst="rect">
            <a:avLst/>
          </a:prstGeom>
          <a:noFill/>
        </p:spPr>
        <p:txBody>
          <a:bodyPr wrap="square" rtlCol="0">
            <a:spAutoFit/>
          </a:bodyPr>
          <a:lstStyle/>
          <a:p>
            <a:r>
              <a:rPr lang="en-US" sz="3200" b="1" dirty="0">
                <a:solidFill>
                  <a:schemeClr val="tx1">
                    <a:lumMod val="95000"/>
                    <a:lumOff val="5000"/>
                  </a:schemeClr>
                </a:solidFill>
                <a:latin typeface="+mj-lt"/>
              </a:rPr>
              <a:t>Procedure</a:t>
            </a:r>
          </a:p>
        </p:txBody>
      </p:sp>
      <p:sp>
        <p:nvSpPr>
          <p:cNvPr id="2" name="Oval 1">
            <a:extLst>
              <a:ext uri="{FF2B5EF4-FFF2-40B4-BE49-F238E27FC236}">
                <a16:creationId xmlns:a16="http://schemas.microsoft.com/office/drawing/2014/main" id="{555FC8F4-43EE-43E4-BBBC-49434B3A520A}"/>
              </a:ext>
            </a:extLst>
          </p:cNvPr>
          <p:cNvSpPr/>
          <p:nvPr/>
        </p:nvSpPr>
        <p:spPr>
          <a:xfrm>
            <a:off x="940476" y="4104944"/>
            <a:ext cx="968471" cy="882299"/>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20B305-6275-48E1-8946-A32347CB376F}"/>
              </a:ext>
            </a:extLst>
          </p:cNvPr>
          <p:cNvSpPr txBox="1"/>
          <p:nvPr/>
        </p:nvSpPr>
        <p:spPr>
          <a:xfrm>
            <a:off x="1233059" y="422292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1</a:t>
            </a:r>
          </a:p>
        </p:txBody>
      </p:sp>
      <p:sp>
        <p:nvSpPr>
          <p:cNvPr id="13" name="Oval 12">
            <a:extLst>
              <a:ext uri="{FF2B5EF4-FFF2-40B4-BE49-F238E27FC236}">
                <a16:creationId xmlns:a16="http://schemas.microsoft.com/office/drawing/2014/main" id="{BE4AD99A-076B-4B78-BBFD-38BC498DCCBC}"/>
              </a:ext>
            </a:extLst>
          </p:cNvPr>
          <p:cNvSpPr/>
          <p:nvPr/>
        </p:nvSpPr>
        <p:spPr>
          <a:xfrm>
            <a:off x="2847497" y="2484127"/>
            <a:ext cx="974105" cy="882299"/>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A6BC045-9DFF-42FD-8C36-FC34502A7320}"/>
              </a:ext>
            </a:extLst>
          </p:cNvPr>
          <p:cNvSpPr txBox="1"/>
          <p:nvPr/>
        </p:nvSpPr>
        <p:spPr>
          <a:xfrm>
            <a:off x="3096193" y="2542704"/>
            <a:ext cx="433518"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p>
        </p:txBody>
      </p:sp>
      <p:sp>
        <p:nvSpPr>
          <p:cNvPr id="15" name="Oval 14">
            <a:extLst>
              <a:ext uri="{FF2B5EF4-FFF2-40B4-BE49-F238E27FC236}">
                <a16:creationId xmlns:a16="http://schemas.microsoft.com/office/drawing/2014/main" id="{D32467DC-68B2-4A06-97DB-38EF79A869C1}"/>
              </a:ext>
            </a:extLst>
          </p:cNvPr>
          <p:cNvSpPr/>
          <p:nvPr/>
        </p:nvSpPr>
        <p:spPr>
          <a:xfrm>
            <a:off x="4168178" y="4142723"/>
            <a:ext cx="968471" cy="882298"/>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9EAAEBB-9149-4D8C-85F9-C700A4FAC1A9}"/>
              </a:ext>
            </a:extLst>
          </p:cNvPr>
          <p:cNvSpPr txBox="1"/>
          <p:nvPr/>
        </p:nvSpPr>
        <p:spPr>
          <a:xfrm>
            <a:off x="4441339" y="422921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p>
        </p:txBody>
      </p:sp>
      <p:sp>
        <p:nvSpPr>
          <p:cNvPr id="17" name="Oval 16">
            <a:extLst>
              <a:ext uri="{FF2B5EF4-FFF2-40B4-BE49-F238E27FC236}">
                <a16:creationId xmlns:a16="http://schemas.microsoft.com/office/drawing/2014/main" id="{FFCACAA9-3503-46C8-A54E-799F4E9E55B9}"/>
              </a:ext>
            </a:extLst>
          </p:cNvPr>
          <p:cNvSpPr/>
          <p:nvPr/>
        </p:nvSpPr>
        <p:spPr>
          <a:xfrm>
            <a:off x="5902207" y="2538844"/>
            <a:ext cx="974105" cy="882298"/>
          </a:xfrm>
          <a:prstGeom prst="ellipse">
            <a:avLst/>
          </a:prstGeom>
          <a:solidFill>
            <a:srgbClr val="385723"/>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7E7550-521F-446A-9A97-DDE94285DD11}"/>
              </a:ext>
            </a:extLst>
          </p:cNvPr>
          <p:cNvSpPr txBox="1"/>
          <p:nvPr/>
        </p:nvSpPr>
        <p:spPr>
          <a:xfrm>
            <a:off x="6191192" y="265682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4</a:t>
            </a:r>
          </a:p>
        </p:txBody>
      </p:sp>
      <p:sp>
        <p:nvSpPr>
          <p:cNvPr id="19" name="Oval 18">
            <a:extLst>
              <a:ext uri="{FF2B5EF4-FFF2-40B4-BE49-F238E27FC236}">
                <a16:creationId xmlns:a16="http://schemas.microsoft.com/office/drawing/2014/main" id="{C240C0D5-51C5-4820-AB34-E16D404339B2}"/>
              </a:ext>
            </a:extLst>
          </p:cNvPr>
          <p:cNvSpPr/>
          <p:nvPr/>
        </p:nvSpPr>
        <p:spPr>
          <a:xfrm>
            <a:off x="7217915" y="4002814"/>
            <a:ext cx="968471" cy="882297"/>
          </a:xfrm>
          <a:prstGeom prst="ellipse">
            <a:avLst/>
          </a:prstGeom>
          <a:solidFill>
            <a:srgbClr val="00B0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4BDCDBB-2F71-487A-93F9-6F048B528A22}"/>
              </a:ext>
            </a:extLst>
          </p:cNvPr>
          <p:cNvSpPr txBox="1"/>
          <p:nvPr/>
        </p:nvSpPr>
        <p:spPr>
          <a:xfrm>
            <a:off x="7524960" y="4157823"/>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5</a:t>
            </a:r>
          </a:p>
        </p:txBody>
      </p:sp>
      <p:sp>
        <p:nvSpPr>
          <p:cNvPr id="21" name="Oval 20">
            <a:extLst>
              <a:ext uri="{FF2B5EF4-FFF2-40B4-BE49-F238E27FC236}">
                <a16:creationId xmlns:a16="http://schemas.microsoft.com/office/drawing/2014/main" id="{C653423B-C8BF-4B5C-8334-7B79D6A36B28}"/>
              </a:ext>
            </a:extLst>
          </p:cNvPr>
          <p:cNvSpPr/>
          <p:nvPr/>
        </p:nvSpPr>
        <p:spPr>
          <a:xfrm>
            <a:off x="8746124" y="2510606"/>
            <a:ext cx="974105" cy="882298"/>
          </a:xfrm>
          <a:prstGeom prst="ellipse">
            <a:avLst/>
          </a:prstGeom>
          <a:solidFill>
            <a:schemeClr val="accent2">
              <a:lumMod val="75000"/>
            </a:schemeClr>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93E73AB-E79D-4B7E-849F-8FFE43DAB7A5}"/>
              </a:ext>
            </a:extLst>
          </p:cNvPr>
          <p:cNvSpPr txBox="1"/>
          <p:nvPr/>
        </p:nvSpPr>
        <p:spPr>
          <a:xfrm>
            <a:off x="9041524" y="258679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6</a:t>
            </a:r>
          </a:p>
        </p:txBody>
      </p:sp>
      <p:sp>
        <p:nvSpPr>
          <p:cNvPr id="83" name="TextBox 82">
            <a:extLst>
              <a:ext uri="{FF2B5EF4-FFF2-40B4-BE49-F238E27FC236}">
                <a16:creationId xmlns:a16="http://schemas.microsoft.com/office/drawing/2014/main" id="{A701416C-01EF-4102-89B3-73D5308BF43E}"/>
              </a:ext>
            </a:extLst>
          </p:cNvPr>
          <p:cNvSpPr txBox="1"/>
          <p:nvPr/>
        </p:nvSpPr>
        <p:spPr>
          <a:xfrm>
            <a:off x="330036" y="5209789"/>
            <a:ext cx="2126507"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TURN ON APP</a:t>
            </a:r>
          </a:p>
        </p:txBody>
      </p:sp>
      <p:sp>
        <p:nvSpPr>
          <p:cNvPr id="85" name="TextBox 84">
            <a:extLst>
              <a:ext uri="{FF2B5EF4-FFF2-40B4-BE49-F238E27FC236}">
                <a16:creationId xmlns:a16="http://schemas.microsoft.com/office/drawing/2014/main" id="{9049F1B1-6182-47AB-BECE-2A542878E26D}"/>
              </a:ext>
            </a:extLst>
          </p:cNvPr>
          <p:cNvSpPr txBox="1"/>
          <p:nvPr/>
        </p:nvSpPr>
        <p:spPr>
          <a:xfrm>
            <a:off x="2340234" y="1968164"/>
            <a:ext cx="2126507"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TURN ON GPS</a:t>
            </a:r>
          </a:p>
        </p:txBody>
      </p:sp>
      <p:sp>
        <p:nvSpPr>
          <p:cNvPr id="87" name="TextBox 86">
            <a:extLst>
              <a:ext uri="{FF2B5EF4-FFF2-40B4-BE49-F238E27FC236}">
                <a16:creationId xmlns:a16="http://schemas.microsoft.com/office/drawing/2014/main" id="{89728CB8-974E-4196-8D1D-89BBEFF54DC9}"/>
              </a:ext>
            </a:extLst>
          </p:cNvPr>
          <p:cNvSpPr txBox="1"/>
          <p:nvPr/>
        </p:nvSpPr>
        <p:spPr>
          <a:xfrm>
            <a:off x="3390872" y="5209789"/>
            <a:ext cx="2517943" cy="400110"/>
          </a:xfrm>
          <a:prstGeom prst="rect">
            <a:avLst/>
          </a:prstGeom>
          <a:noFill/>
        </p:spPr>
        <p:txBody>
          <a:bodyPr wrap="square" rtlCol="0">
            <a:spAutoFit/>
          </a:bodyPr>
          <a:lstStyle/>
          <a:p>
            <a:pPr algn="ctr"/>
            <a:r>
              <a:rPr lang="en-US" sz="2000" b="1" dirty="0">
                <a:solidFill>
                  <a:srgbClr val="EE9524"/>
                </a:solidFill>
                <a:latin typeface="Tw Cen MT" panose="020B0602020104020603" pitchFamily="34" charset="0"/>
              </a:rPr>
              <a:t>TURN ON INTERNET</a:t>
            </a:r>
          </a:p>
        </p:txBody>
      </p:sp>
      <p:sp>
        <p:nvSpPr>
          <p:cNvPr id="90" name="TextBox 89">
            <a:extLst>
              <a:ext uri="{FF2B5EF4-FFF2-40B4-BE49-F238E27FC236}">
                <a16:creationId xmlns:a16="http://schemas.microsoft.com/office/drawing/2014/main" id="{267F5442-F4B4-4585-AA2E-C0438857AE3B}"/>
              </a:ext>
            </a:extLst>
          </p:cNvPr>
          <p:cNvSpPr txBox="1"/>
          <p:nvPr/>
        </p:nvSpPr>
        <p:spPr>
          <a:xfrm>
            <a:off x="5378756" y="1970843"/>
            <a:ext cx="2185471" cy="400110"/>
          </a:xfrm>
          <a:prstGeom prst="rect">
            <a:avLst/>
          </a:prstGeom>
          <a:noFill/>
        </p:spPr>
        <p:txBody>
          <a:bodyPr wrap="square" rtlCol="0">
            <a:spAutoFit/>
          </a:bodyPr>
          <a:lstStyle/>
          <a:p>
            <a:pPr algn="ctr"/>
            <a:r>
              <a:rPr lang="en-US" sz="2000" b="1" dirty="0">
                <a:solidFill>
                  <a:srgbClr val="385723"/>
                </a:solidFill>
                <a:latin typeface="Tw Cen MT" panose="020B0602020104020603" pitchFamily="34" charset="0"/>
              </a:rPr>
              <a:t>UPLOAD IMAGE</a:t>
            </a:r>
          </a:p>
        </p:txBody>
      </p:sp>
      <p:sp>
        <p:nvSpPr>
          <p:cNvPr id="92" name="TextBox 91">
            <a:extLst>
              <a:ext uri="{FF2B5EF4-FFF2-40B4-BE49-F238E27FC236}">
                <a16:creationId xmlns:a16="http://schemas.microsoft.com/office/drawing/2014/main" id="{BE5F379D-720A-4873-BF25-F62D2ED92709}"/>
              </a:ext>
            </a:extLst>
          </p:cNvPr>
          <p:cNvSpPr txBox="1"/>
          <p:nvPr/>
        </p:nvSpPr>
        <p:spPr>
          <a:xfrm>
            <a:off x="6924608" y="5009734"/>
            <a:ext cx="1555084" cy="707886"/>
          </a:xfrm>
          <a:prstGeom prst="rect">
            <a:avLst/>
          </a:prstGeom>
          <a:noFill/>
        </p:spPr>
        <p:txBody>
          <a:bodyPr wrap="square" rtlCol="0">
            <a:spAutoFit/>
          </a:bodyPr>
          <a:lstStyle/>
          <a:p>
            <a:pPr algn="ctr"/>
            <a:r>
              <a:rPr lang="en-US" sz="2000" b="1" dirty="0">
                <a:solidFill>
                  <a:srgbClr val="00B0F0"/>
                </a:solidFill>
                <a:latin typeface="Tw Cen MT" panose="020B0602020104020603" pitchFamily="34" charset="0"/>
              </a:rPr>
              <a:t>CAPTURING LOCATION</a:t>
            </a:r>
          </a:p>
        </p:txBody>
      </p:sp>
      <p:sp>
        <p:nvSpPr>
          <p:cNvPr id="94" name="TextBox 93">
            <a:extLst>
              <a:ext uri="{FF2B5EF4-FFF2-40B4-BE49-F238E27FC236}">
                <a16:creationId xmlns:a16="http://schemas.microsoft.com/office/drawing/2014/main" id="{51DAF0F2-B209-49E3-8710-C6751814FE90}"/>
              </a:ext>
            </a:extLst>
          </p:cNvPr>
          <p:cNvSpPr txBox="1"/>
          <p:nvPr/>
        </p:nvSpPr>
        <p:spPr>
          <a:xfrm>
            <a:off x="9774244" y="5009734"/>
            <a:ext cx="2126507"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DISPLAY RESULT</a:t>
            </a:r>
          </a:p>
        </p:txBody>
      </p:sp>
      <p:pic>
        <p:nvPicPr>
          <p:cNvPr id="35" name="Picture 34">
            <a:extLst>
              <a:ext uri="{FF2B5EF4-FFF2-40B4-BE49-F238E27FC236}">
                <a16:creationId xmlns:a16="http://schemas.microsoft.com/office/drawing/2014/main" id="{D52BA525-93CF-4BC6-A924-038B10977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298" y="1203944"/>
            <a:ext cx="824272" cy="824272"/>
          </a:xfrm>
          <a:prstGeom prst="rect">
            <a:avLst/>
          </a:prstGeom>
        </p:spPr>
      </p:pic>
      <p:pic>
        <p:nvPicPr>
          <p:cNvPr id="38" name="Picture 37">
            <a:extLst>
              <a:ext uri="{FF2B5EF4-FFF2-40B4-BE49-F238E27FC236}">
                <a16:creationId xmlns:a16="http://schemas.microsoft.com/office/drawing/2014/main" id="{8BD5A31D-E6D7-430E-AB77-7A33BA32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14" y="5633006"/>
            <a:ext cx="824272" cy="824272"/>
          </a:xfrm>
          <a:prstGeom prst="rect">
            <a:avLst/>
          </a:prstGeom>
        </p:spPr>
      </p:pic>
      <p:pic>
        <p:nvPicPr>
          <p:cNvPr id="41" name="Picture 40">
            <a:extLst>
              <a:ext uri="{FF2B5EF4-FFF2-40B4-BE49-F238E27FC236}">
                <a16:creationId xmlns:a16="http://schemas.microsoft.com/office/drawing/2014/main" id="{DC84AB66-0C25-4884-93A6-A88F628FC4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8603" y="5588279"/>
            <a:ext cx="824272" cy="824272"/>
          </a:xfrm>
          <a:prstGeom prst="rect">
            <a:avLst/>
          </a:prstGeom>
        </p:spPr>
      </p:pic>
      <p:pic>
        <p:nvPicPr>
          <p:cNvPr id="47" name="Picture 46">
            <a:extLst>
              <a:ext uri="{FF2B5EF4-FFF2-40B4-BE49-F238E27FC236}">
                <a16:creationId xmlns:a16="http://schemas.microsoft.com/office/drawing/2014/main" id="{C14587DF-6D97-4AE5-84C4-CD6B6EF56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8488" y="1191987"/>
            <a:ext cx="824272" cy="824272"/>
          </a:xfrm>
          <a:prstGeom prst="rect">
            <a:avLst/>
          </a:prstGeom>
        </p:spPr>
      </p:pic>
      <p:pic>
        <p:nvPicPr>
          <p:cNvPr id="51" name="Picture 50">
            <a:extLst>
              <a:ext uri="{FF2B5EF4-FFF2-40B4-BE49-F238E27FC236}">
                <a16:creationId xmlns:a16="http://schemas.microsoft.com/office/drawing/2014/main" id="{DA1B5BB6-A08E-49EB-9712-B04FA0E16A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9126" y="5717620"/>
            <a:ext cx="824272" cy="824272"/>
          </a:xfrm>
          <a:prstGeom prst="rect">
            <a:avLst/>
          </a:prstGeom>
        </p:spPr>
      </p:pic>
      <p:pic>
        <p:nvPicPr>
          <p:cNvPr id="53" name="Picture 52">
            <a:extLst>
              <a:ext uri="{FF2B5EF4-FFF2-40B4-BE49-F238E27FC236}">
                <a16:creationId xmlns:a16="http://schemas.microsoft.com/office/drawing/2014/main" id="{32885D52-36A5-4949-8A3B-3A02A15C1D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8778" y="1029176"/>
            <a:ext cx="772591" cy="772591"/>
          </a:xfrm>
          <a:prstGeom prst="rect">
            <a:avLst/>
          </a:prstGeom>
        </p:spPr>
      </p:pic>
      <p:sp>
        <p:nvSpPr>
          <p:cNvPr id="59" name="Oval 58">
            <a:extLst>
              <a:ext uri="{FF2B5EF4-FFF2-40B4-BE49-F238E27FC236}">
                <a16:creationId xmlns:a16="http://schemas.microsoft.com/office/drawing/2014/main" id="{D8931F6B-695C-478F-938B-9DBB9D101F97}"/>
              </a:ext>
            </a:extLst>
          </p:cNvPr>
          <p:cNvSpPr/>
          <p:nvPr/>
        </p:nvSpPr>
        <p:spPr>
          <a:xfrm>
            <a:off x="10350444" y="4006804"/>
            <a:ext cx="974105" cy="882298"/>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42C7B9A-0DE3-4F9E-B777-C2C670FA2A9E}"/>
              </a:ext>
            </a:extLst>
          </p:cNvPr>
          <p:cNvSpPr txBox="1"/>
          <p:nvPr/>
        </p:nvSpPr>
        <p:spPr>
          <a:xfrm>
            <a:off x="7902097" y="1776241"/>
            <a:ext cx="2848711" cy="707886"/>
          </a:xfrm>
          <a:prstGeom prst="rect">
            <a:avLst/>
          </a:prstGeom>
          <a:noFill/>
        </p:spPr>
        <p:txBody>
          <a:bodyPr wrap="square" rtlCol="0">
            <a:spAutoFit/>
          </a:bodyPr>
          <a:lstStyle/>
          <a:p>
            <a:pPr algn="ctr"/>
            <a:r>
              <a:rPr lang="en-US" sz="2000" b="1" dirty="0">
                <a:solidFill>
                  <a:schemeClr val="accent2">
                    <a:lumMod val="75000"/>
                  </a:schemeClr>
                </a:solidFill>
                <a:latin typeface="Tw Cen MT" panose="020B0602020104020603" pitchFamily="34" charset="0"/>
              </a:rPr>
              <a:t>SAVING RESULT &amp; MARKED LOCATIONS</a:t>
            </a:r>
          </a:p>
        </p:txBody>
      </p:sp>
      <p:sp>
        <p:nvSpPr>
          <p:cNvPr id="61" name="TextBox 60">
            <a:extLst>
              <a:ext uri="{FF2B5EF4-FFF2-40B4-BE49-F238E27FC236}">
                <a16:creationId xmlns:a16="http://schemas.microsoft.com/office/drawing/2014/main" id="{5B0325F7-4917-417F-AA4D-6867496AC0D9}"/>
              </a:ext>
            </a:extLst>
          </p:cNvPr>
          <p:cNvSpPr txBox="1"/>
          <p:nvPr/>
        </p:nvSpPr>
        <p:spPr>
          <a:xfrm>
            <a:off x="10645844" y="4104944"/>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7</a:t>
            </a:r>
          </a:p>
        </p:txBody>
      </p:sp>
      <p:cxnSp>
        <p:nvCxnSpPr>
          <p:cNvPr id="62" name="Straight Connector 61">
            <a:extLst>
              <a:ext uri="{FF2B5EF4-FFF2-40B4-BE49-F238E27FC236}">
                <a16:creationId xmlns:a16="http://schemas.microsoft.com/office/drawing/2014/main" id="{49014380-D029-4A31-987F-25AF319DDE67}"/>
              </a:ext>
            </a:extLst>
          </p:cNvPr>
          <p:cNvCxnSpPr>
            <a:cxnSpLocks/>
            <a:stCxn id="59" idx="1"/>
            <a:endCxn id="21" idx="5"/>
          </p:cNvCxnSpPr>
          <p:nvPr/>
        </p:nvCxnSpPr>
        <p:spPr>
          <a:xfrm flipH="1" flipV="1">
            <a:off x="9577575" y="3263694"/>
            <a:ext cx="915523" cy="87232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25CC801-01B3-4255-B64F-1EB043E9A0EF}"/>
              </a:ext>
            </a:extLst>
          </p:cNvPr>
          <p:cNvSpPr/>
          <p:nvPr/>
        </p:nvSpPr>
        <p:spPr>
          <a:xfrm>
            <a:off x="10041856" y="6278911"/>
            <a:ext cx="2150143"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45768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 calcmode="lin" valueType="num">
                                      <p:cBhvr additive="base">
                                        <p:cTn id="79" dur="500" fill="hold"/>
                                        <p:tgtEl>
                                          <p:spTgt spid="83"/>
                                        </p:tgtEl>
                                        <p:attrNameLst>
                                          <p:attrName>ppt_x</p:attrName>
                                        </p:attrNameLst>
                                      </p:cBhvr>
                                      <p:tavLst>
                                        <p:tav tm="0">
                                          <p:val>
                                            <p:strVal val="#ppt_x"/>
                                          </p:val>
                                        </p:tav>
                                        <p:tav tm="100000">
                                          <p:val>
                                            <p:strVal val="#ppt_x"/>
                                          </p:val>
                                        </p:tav>
                                      </p:tavLst>
                                    </p:anim>
                                    <p:anim calcmode="lin" valueType="num">
                                      <p:cBhvr additive="base">
                                        <p:cTn id="80" dur="500" fill="hold"/>
                                        <p:tgtEl>
                                          <p:spTgt spid="8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anim calcmode="lin" valueType="num">
                                      <p:cBhvr additive="base">
                                        <p:cTn id="83" dur="500" fill="hold"/>
                                        <p:tgtEl>
                                          <p:spTgt spid="85"/>
                                        </p:tgtEl>
                                        <p:attrNameLst>
                                          <p:attrName>ppt_x</p:attrName>
                                        </p:attrNameLst>
                                      </p:cBhvr>
                                      <p:tavLst>
                                        <p:tav tm="0">
                                          <p:val>
                                            <p:strVal val="#ppt_x"/>
                                          </p:val>
                                        </p:tav>
                                        <p:tav tm="100000">
                                          <p:val>
                                            <p:strVal val="#ppt_x"/>
                                          </p:val>
                                        </p:tav>
                                      </p:tavLst>
                                    </p:anim>
                                    <p:anim calcmode="lin" valueType="num">
                                      <p:cBhvr additive="base">
                                        <p:cTn id="84" dur="500" fill="hold"/>
                                        <p:tgtEl>
                                          <p:spTgt spid="8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additive="base">
                                        <p:cTn id="87" dur="500" fill="hold"/>
                                        <p:tgtEl>
                                          <p:spTgt spid="87"/>
                                        </p:tgtEl>
                                        <p:attrNameLst>
                                          <p:attrName>ppt_x</p:attrName>
                                        </p:attrNameLst>
                                      </p:cBhvr>
                                      <p:tavLst>
                                        <p:tav tm="0">
                                          <p:val>
                                            <p:strVal val="#ppt_x"/>
                                          </p:val>
                                        </p:tav>
                                        <p:tav tm="100000">
                                          <p:val>
                                            <p:strVal val="#ppt_x"/>
                                          </p:val>
                                        </p:tav>
                                      </p:tavLst>
                                    </p:anim>
                                    <p:anim calcmode="lin" valueType="num">
                                      <p:cBhvr additive="base">
                                        <p:cTn id="88" dur="500" fill="hold"/>
                                        <p:tgtEl>
                                          <p:spTgt spid="8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ppt_x"/>
                                          </p:val>
                                        </p:tav>
                                        <p:tav tm="100000">
                                          <p:val>
                                            <p:strVal val="#ppt_x"/>
                                          </p:val>
                                        </p:tav>
                                      </p:tavLst>
                                    </p:anim>
                                    <p:anim calcmode="lin" valueType="num">
                                      <p:cBhvr additive="base">
                                        <p:cTn id="92" dur="500" fill="hold"/>
                                        <p:tgtEl>
                                          <p:spTgt spid="9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cBhvr additive="base">
                                        <p:cTn id="95" dur="500" fill="hold"/>
                                        <p:tgtEl>
                                          <p:spTgt spid="92"/>
                                        </p:tgtEl>
                                        <p:attrNameLst>
                                          <p:attrName>ppt_x</p:attrName>
                                        </p:attrNameLst>
                                      </p:cBhvr>
                                      <p:tavLst>
                                        <p:tav tm="0">
                                          <p:val>
                                            <p:strVal val="#ppt_x"/>
                                          </p:val>
                                        </p:tav>
                                        <p:tav tm="100000">
                                          <p:val>
                                            <p:strVal val="#ppt_x"/>
                                          </p:val>
                                        </p:tav>
                                      </p:tavLst>
                                    </p:anim>
                                    <p:anim calcmode="lin" valueType="num">
                                      <p:cBhvr additive="base">
                                        <p:cTn id="96" dur="500" fill="hold"/>
                                        <p:tgtEl>
                                          <p:spTgt spid="9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anim calcmode="lin" valueType="num">
                                      <p:cBhvr additive="base">
                                        <p:cTn id="99" dur="500" fill="hold"/>
                                        <p:tgtEl>
                                          <p:spTgt spid="94"/>
                                        </p:tgtEl>
                                        <p:attrNameLst>
                                          <p:attrName>ppt_x</p:attrName>
                                        </p:attrNameLst>
                                      </p:cBhvr>
                                      <p:tavLst>
                                        <p:tav tm="0">
                                          <p:val>
                                            <p:strVal val="#ppt_x"/>
                                          </p:val>
                                        </p:tav>
                                        <p:tav tm="100000">
                                          <p:val>
                                            <p:strVal val="#ppt_x"/>
                                          </p:val>
                                        </p:tav>
                                      </p:tavLst>
                                    </p:anim>
                                    <p:anim calcmode="lin" valueType="num">
                                      <p:cBhvr additive="base">
                                        <p:cTn id="100" dur="500" fill="hold"/>
                                        <p:tgtEl>
                                          <p:spTgt spid="9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additive="base">
                                        <p:cTn id="115" dur="500" fill="hold"/>
                                        <p:tgtEl>
                                          <p:spTgt spid="47"/>
                                        </p:tgtEl>
                                        <p:attrNameLst>
                                          <p:attrName>ppt_x</p:attrName>
                                        </p:attrNameLst>
                                      </p:cBhvr>
                                      <p:tavLst>
                                        <p:tav tm="0">
                                          <p:val>
                                            <p:strVal val="#ppt_x"/>
                                          </p:val>
                                        </p:tav>
                                        <p:tav tm="100000">
                                          <p:val>
                                            <p:strVal val="#ppt_x"/>
                                          </p:val>
                                        </p:tav>
                                      </p:tavLst>
                                    </p:anim>
                                    <p:anim calcmode="lin" valueType="num">
                                      <p:cBhvr additive="base">
                                        <p:cTn id="116" dur="500" fill="hold"/>
                                        <p:tgtEl>
                                          <p:spTgt spid="4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anim calcmode="lin" valueType="num">
                                      <p:cBhvr additive="base">
                                        <p:cTn id="119" dur="500" fill="hold"/>
                                        <p:tgtEl>
                                          <p:spTgt spid="51"/>
                                        </p:tgtEl>
                                        <p:attrNameLst>
                                          <p:attrName>ppt_x</p:attrName>
                                        </p:attrNameLst>
                                      </p:cBhvr>
                                      <p:tavLst>
                                        <p:tav tm="0">
                                          <p:val>
                                            <p:strVal val="#ppt_x"/>
                                          </p:val>
                                        </p:tav>
                                        <p:tav tm="100000">
                                          <p:val>
                                            <p:strVal val="#ppt_x"/>
                                          </p:val>
                                        </p:tav>
                                      </p:tavLst>
                                    </p:anim>
                                    <p:anim calcmode="lin" valueType="num">
                                      <p:cBhvr additive="base">
                                        <p:cTn id="120" dur="500" fill="hold"/>
                                        <p:tgtEl>
                                          <p:spTgt spid="5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ppt_x"/>
                                          </p:val>
                                        </p:tav>
                                        <p:tav tm="100000">
                                          <p:val>
                                            <p:strVal val="#ppt_x"/>
                                          </p:val>
                                        </p:tav>
                                      </p:tavLst>
                                    </p:anim>
                                    <p:anim calcmode="lin" valueType="num">
                                      <p:cBhvr additive="base">
                                        <p:cTn id="124" dur="500" fill="hold"/>
                                        <p:tgtEl>
                                          <p:spTgt spid="53"/>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additive="base">
                                        <p:cTn id="127" dur="500" fill="hold"/>
                                        <p:tgtEl>
                                          <p:spTgt spid="59"/>
                                        </p:tgtEl>
                                        <p:attrNameLst>
                                          <p:attrName>ppt_x</p:attrName>
                                        </p:attrNameLst>
                                      </p:cBhvr>
                                      <p:tavLst>
                                        <p:tav tm="0">
                                          <p:val>
                                            <p:strVal val="#ppt_x"/>
                                          </p:val>
                                        </p:tav>
                                        <p:tav tm="100000">
                                          <p:val>
                                            <p:strVal val="#ppt_x"/>
                                          </p:val>
                                        </p:tav>
                                      </p:tavLst>
                                    </p:anim>
                                    <p:anim calcmode="lin" valueType="num">
                                      <p:cBhvr additive="base">
                                        <p:cTn id="128" dur="500" fill="hold"/>
                                        <p:tgtEl>
                                          <p:spTgt spid="59"/>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additive="base">
                                        <p:cTn id="131" dur="500" fill="hold"/>
                                        <p:tgtEl>
                                          <p:spTgt spid="60"/>
                                        </p:tgtEl>
                                        <p:attrNameLst>
                                          <p:attrName>ppt_x</p:attrName>
                                        </p:attrNameLst>
                                      </p:cBhvr>
                                      <p:tavLst>
                                        <p:tav tm="0">
                                          <p:val>
                                            <p:strVal val="#ppt_x"/>
                                          </p:val>
                                        </p:tav>
                                        <p:tav tm="100000">
                                          <p:val>
                                            <p:strVal val="#ppt_x"/>
                                          </p:val>
                                        </p:tav>
                                      </p:tavLst>
                                    </p:anim>
                                    <p:anim calcmode="lin" valueType="num">
                                      <p:cBhvr additive="base">
                                        <p:cTn id="132" dur="500" fill="hold"/>
                                        <p:tgtEl>
                                          <p:spTgt spid="6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anim calcmode="lin" valueType="num">
                                      <p:cBhvr additive="base">
                                        <p:cTn id="135" dur="500" fill="hold"/>
                                        <p:tgtEl>
                                          <p:spTgt spid="61"/>
                                        </p:tgtEl>
                                        <p:attrNameLst>
                                          <p:attrName>ppt_x</p:attrName>
                                        </p:attrNameLst>
                                      </p:cBhvr>
                                      <p:tavLst>
                                        <p:tav tm="0">
                                          <p:val>
                                            <p:strVal val="#ppt_x"/>
                                          </p:val>
                                        </p:tav>
                                        <p:tav tm="100000">
                                          <p:val>
                                            <p:strVal val="#ppt_x"/>
                                          </p:val>
                                        </p:tav>
                                      </p:tavLst>
                                    </p:anim>
                                    <p:anim calcmode="lin" valueType="num">
                                      <p:cBhvr additive="base">
                                        <p:cTn id="136" dur="500" fill="hold"/>
                                        <p:tgtEl>
                                          <p:spTgt spid="61"/>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62"/>
                                        </p:tgtEl>
                                        <p:attrNameLst>
                                          <p:attrName>style.visibility</p:attrName>
                                        </p:attrNameLst>
                                      </p:cBhvr>
                                      <p:to>
                                        <p:strVal val="visible"/>
                                      </p:to>
                                    </p:set>
                                    <p:anim calcmode="lin" valueType="num">
                                      <p:cBhvr additive="base">
                                        <p:cTn id="139" dur="500" fill="hold"/>
                                        <p:tgtEl>
                                          <p:spTgt spid="62"/>
                                        </p:tgtEl>
                                        <p:attrNameLst>
                                          <p:attrName>ppt_x</p:attrName>
                                        </p:attrNameLst>
                                      </p:cBhvr>
                                      <p:tavLst>
                                        <p:tav tm="0">
                                          <p:val>
                                            <p:strVal val="#ppt_x"/>
                                          </p:val>
                                        </p:tav>
                                        <p:tav tm="100000">
                                          <p:val>
                                            <p:strVal val="#ppt_x"/>
                                          </p:val>
                                        </p:tav>
                                      </p:tavLst>
                                    </p:anim>
                                    <p:anim calcmode="lin" valueType="num">
                                      <p:cBhvr additive="base">
                                        <p:cTn id="140" dur="500" fill="hold"/>
                                        <p:tgtEl>
                                          <p:spTgt spid="6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69"/>
                                        </p:tgtEl>
                                        <p:attrNameLst>
                                          <p:attrName>style.visibility</p:attrName>
                                        </p:attrNameLst>
                                      </p:cBhvr>
                                      <p:to>
                                        <p:strVal val="visible"/>
                                      </p:to>
                                    </p:set>
                                    <p:anim calcmode="lin" valueType="num">
                                      <p:cBhvr additive="base">
                                        <p:cTn id="143" dur="500" fill="hold"/>
                                        <p:tgtEl>
                                          <p:spTgt spid="69"/>
                                        </p:tgtEl>
                                        <p:attrNameLst>
                                          <p:attrName>ppt_x</p:attrName>
                                        </p:attrNameLst>
                                      </p:cBhvr>
                                      <p:tavLst>
                                        <p:tav tm="0">
                                          <p:val>
                                            <p:strVal val="#ppt_x"/>
                                          </p:val>
                                        </p:tav>
                                        <p:tav tm="100000">
                                          <p:val>
                                            <p:strVal val="#ppt_x"/>
                                          </p:val>
                                        </p:tav>
                                      </p:tavLst>
                                    </p:anim>
                                    <p:anim calcmode="lin" valueType="num">
                                      <p:cBhvr additive="base">
                                        <p:cTn id="14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P spid="14" grpId="0"/>
      <p:bldP spid="15" grpId="0" animBg="1"/>
      <p:bldP spid="16" grpId="0"/>
      <p:bldP spid="17" grpId="0" animBg="1"/>
      <p:bldP spid="18" grpId="0"/>
      <p:bldP spid="19" grpId="0" animBg="1"/>
      <p:bldP spid="20" grpId="0"/>
      <p:bldP spid="21" grpId="0" animBg="1"/>
      <p:bldP spid="22" grpId="0"/>
      <p:bldP spid="83" grpId="0"/>
      <p:bldP spid="85" grpId="0"/>
      <p:bldP spid="87" grpId="0"/>
      <p:bldP spid="90" grpId="0"/>
      <p:bldP spid="92" grpId="0"/>
      <p:bldP spid="94" grpId="0"/>
      <p:bldP spid="59" grpId="0" animBg="1"/>
      <p:bldP spid="60" grpId="0"/>
      <p:bldP spid="61" grpId="0"/>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065116C4-2A26-42B6-837C-2C0840042C4E}"/>
              </a:ext>
            </a:extLst>
          </p:cNvPr>
          <p:cNvSpPr>
            <a:spLocks noGrp="1"/>
          </p:cNvSpPr>
          <p:nvPr>
            <p:ph type="title"/>
          </p:nvPr>
        </p:nvSpPr>
        <p:spPr/>
        <p:txBody>
          <a:bodyPr/>
          <a:lstStyle/>
          <a:p>
            <a:r>
              <a:rPr lang="en-US" dirty="0"/>
              <a:t>Slide Title</a:t>
            </a:r>
          </a:p>
        </p:txBody>
      </p:sp>
      <p:sp>
        <p:nvSpPr>
          <p:cNvPr id="8" name="Rectangle 7">
            <a:extLst>
              <a:ext uri="{FF2B5EF4-FFF2-40B4-BE49-F238E27FC236}">
                <a16:creationId xmlns:a16="http://schemas.microsoft.com/office/drawing/2014/main" id="{77429C49-49DD-461E-8E66-550D0DEA329E}"/>
              </a:ext>
            </a:extLst>
          </p:cNvPr>
          <p:cNvSpPr/>
          <p:nvPr/>
        </p:nvSpPr>
        <p:spPr>
          <a:xfrm>
            <a:off x="10041857" y="6278911"/>
            <a:ext cx="1306286" cy="52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EAD781-31B8-44BD-96DE-8FB40D5A3518}"/>
              </a:ext>
            </a:extLst>
          </p:cNvPr>
          <p:cNvSpPr/>
          <p:nvPr/>
        </p:nvSpPr>
        <p:spPr>
          <a:xfrm>
            <a:off x="440871" y="334028"/>
            <a:ext cx="5829300" cy="939601"/>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ct val="90000"/>
              </a:lnSpc>
              <a:spcBef>
                <a:spcPct val="0"/>
              </a:spcBef>
            </a:pPr>
            <a:r>
              <a:rPr lang="en-US" sz="3200" b="1" cap="all" spc="-150" dirty="0">
                <a:solidFill>
                  <a:schemeClr val="tx1"/>
                </a:solidFill>
                <a:latin typeface="+mj-lt"/>
                <a:ea typeface="+mj-ea"/>
                <a:cs typeface="+mj-cs"/>
              </a:rPr>
              <a:t>Feature and CONSTRAINTS</a:t>
            </a:r>
          </a:p>
        </p:txBody>
      </p:sp>
      <p:grpSp>
        <p:nvGrpSpPr>
          <p:cNvPr id="14" name="Group 13">
            <a:extLst>
              <a:ext uri="{FF2B5EF4-FFF2-40B4-BE49-F238E27FC236}">
                <a16:creationId xmlns:a16="http://schemas.microsoft.com/office/drawing/2014/main" id="{AD5275DD-4E2C-4679-A70C-32315F9F1636}"/>
              </a:ext>
            </a:extLst>
          </p:cNvPr>
          <p:cNvGrpSpPr/>
          <p:nvPr/>
        </p:nvGrpSpPr>
        <p:grpSpPr>
          <a:xfrm>
            <a:off x="756557" y="1412422"/>
            <a:ext cx="5407516" cy="1490373"/>
            <a:chOff x="756557" y="1412422"/>
            <a:chExt cx="5407516" cy="1490373"/>
          </a:xfrm>
        </p:grpSpPr>
        <p:sp>
          <p:nvSpPr>
            <p:cNvPr id="13" name="Rectangle 12">
              <a:extLst>
                <a:ext uri="{FF2B5EF4-FFF2-40B4-BE49-F238E27FC236}">
                  <a16:creationId xmlns:a16="http://schemas.microsoft.com/office/drawing/2014/main" id="{5875FFD3-6ED1-48B9-BA15-B88359138324}"/>
                </a:ext>
              </a:extLst>
            </p:cNvPr>
            <p:cNvSpPr/>
            <p:nvPr/>
          </p:nvSpPr>
          <p:spPr>
            <a:xfrm>
              <a:off x="824630" y="1531195"/>
              <a:ext cx="5339443" cy="1371600"/>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User Should have active</a:t>
              </a:r>
            </a:p>
            <a:p>
              <a:pPr algn="ctr"/>
              <a:r>
                <a:rPr lang="en-US" sz="2800" dirty="0"/>
                <a:t> Internet Connection.</a:t>
              </a:r>
            </a:p>
          </p:txBody>
        </p:sp>
        <p:pic>
          <p:nvPicPr>
            <p:cNvPr id="12" name="Picture 11">
              <a:extLst>
                <a:ext uri="{FF2B5EF4-FFF2-40B4-BE49-F238E27FC236}">
                  <a16:creationId xmlns:a16="http://schemas.microsoft.com/office/drawing/2014/main" id="{CA1ED225-45D7-46F1-A57E-41244A864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57" y="1412422"/>
              <a:ext cx="1061357" cy="1061357"/>
            </a:xfrm>
            <a:prstGeom prst="rect">
              <a:avLst/>
            </a:prstGeom>
          </p:spPr>
        </p:pic>
      </p:grpSp>
      <p:grpSp>
        <p:nvGrpSpPr>
          <p:cNvPr id="2" name="Group 1">
            <a:extLst>
              <a:ext uri="{FF2B5EF4-FFF2-40B4-BE49-F238E27FC236}">
                <a16:creationId xmlns:a16="http://schemas.microsoft.com/office/drawing/2014/main" id="{3539231E-360A-4D19-9A87-0E7FFC125377}"/>
              </a:ext>
            </a:extLst>
          </p:cNvPr>
          <p:cNvGrpSpPr/>
          <p:nvPr/>
        </p:nvGrpSpPr>
        <p:grpSpPr>
          <a:xfrm>
            <a:off x="1703614" y="2853123"/>
            <a:ext cx="5977393" cy="1371600"/>
            <a:chOff x="1703614" y="2853123"/>
            <a:chExt cx="5977393" cy="1371600"/>
          </a:xfrm>
        </p:grpSpPr>
        <p:sp>
          <p:nvSpPr>
            <p:cNvPr id="17" name="Rectangle 16">
              <a:extLst>
                <a:ext uri="{FF2B5EF4-FFF2-40B4-BE49-F238E27FC236}">
                  <a16:creationId xmlns:a16="http://schemas.microsoft.com/office/drawing/2014/main" id="{B034EB71-1D51-4202-ADB2-01041BCA432C}"/>
                </a:ext>
              </a:extLst>
            </p:cNvPr>
            <p:cNvSpPr/>
            <p:nvPr/>
          </p:nvSpPr>
          <p:spPr>
            <a:xfrm>
              <a:off x="2341564" y="2853123"/>
              <a:ext cx="5339443" cy="1371600"/>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User needs android device with a working camera and android </a:t>
              </a:r>
            </a:p>
            <a:p>
              <a:pPr algn="ctr"/>
              <a:r>
                <a:rPr lang="en-US" sz="2800" dirty="0"/>
                <a:t>Version is 6.0 or above.</a:t>
              </a:r>
            </a:p>
          </p:txBody>
        </p:sp>
        <p:pic>
          <p:nvPicPr>
            <p:cNvPr id="23" name="Picture 22">
              <a:extLst>
                <a:ext uri="{FF2B5EF4-FFF2-40B4-BE49-F238E27FC236}">
                  <a16:creationId xmlns:a16="http://schemas.microsoft.com/office/drawing/2014/main" id="{983584D7-19F4-483C-AD06-A3B3B8D4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614" y="2918893"/>
              <a:ext cx="824272" cy="824272"/>
            </a:xfrm>
            <a:prstGeom prst="rect">
              <a:avLst/>
            </a:prstGeom>
          </p:spPr>
        </p:pic>
      </p:grpSp>
      <p:grpSp>
        <p:nvGrpSpPr>
          <p:cNvPr id="3" name="Group 2">
            <a:extLst>
              <a:ext uri="{FF2B5EF4-FFF2-40B4-BE49-F238E27FC236}">
                <a16:creationId xmlns:a16="http://schemas.microsoft.com/office/drawing/2014/main" id="{F83CECF3-6F7B-48D2-9E31-F1E7CB05774E}"/>
              </a:ext>
            </a:extLst>
          </p:cNvPr>
          <p:cNvGrpSpPr/>
          <p:nvPr/>
        </p:nvGrpSpPr>
        <p:grpSpPr>
          <a:xfrm>
            <a:off x="2576672" y="4175051"/>
            <a:ext cx="5689496" cy="1371600"/>
            <a:chOff x="2561878" y="4131132"/>
            <a:chExt cx="5689496" cy="1371600"/>
          </a:xfrm>
        </p:grpSpPr>
        <p:sp>
          <p:nvSpPr>
            <p:cNvPr id="21" name="Rectangle 20">
              <a:extLst>
                <a:ext uri="{FF2B5EF4-FFF2-40B4-BE49-F238E27FC236}">
                  <a16:creationId xmlns:a16="http://schemas.microsoft.com/office/drawing/2014/main" id="{19BDABB7-155F-4EF4-A5D5-563C3B50800C}"/>
                </a:ext>
              </a:extLst>
            </p:cNvPr>
            <p:cNvSpPr/>
            <p:nvPr/>
          </p:nvSpPr>
          <p:spPr>
            <a:xfrm>
              <a:off x="2911931" y="4131132"/>
              <a:ext cx="5339443" cy="1371600"/>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User Should have active</a:t>
              </a:r>
            </a:p>
            <a:p>
              <a:pPr algn="ctr"/>
              <a:r>
                <a:rPr lang="en-US" sz="2800" dirty="0"/>
                <a:t> Internet Connection</a:t>
              </a:r>
            </a:p>
          </p:txBody>
        </p:sp>
        <p:pic>
          <p:nvPicPr>
            <p:cNvPr id="26" name="Picture 25">
              <a:extLst>
                <a:ext uri="{FF2B5EF4-FFF2-40B4-BE49-F238E27FC236}">
                  <a16:creationId xmlns:a16="http://schemas.microsoft.com/office/drawing/2014/main" id="{C55E1AED-84D7-47FC-BC27-DD63796C4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878" y="4433029"/>
              <a:ext cx="767806" cy="767806"/>
            </a:xfrm>
            <a:prstGeom prst="rect">
              <a:avLst/>
            </a:prstGeom>
          </p:spPr>
        </p:pic>
      </p:grpSp>
      <p:sp>
        <p:nvSpPr>
          <p:cNvPr id="16" name="Rectangle 15">
            <a:extLst>
              <a:ext uri="{FF2B5EF4-FFF2-40B4-BE49-F238E27FC236}">
                <a16:creationId xmlns:a16="http://schemas.microsoft.com/office/drawing/2014/main" id="{C629F380-1BE4-419B-8A80-0E834D02A458}"/>
              </a:ext>
            </a:extLst>
          </p:cNvPr>
          <p:cNvSpPr/>
          <p:nvPr/>
        </p:nvSpPr>
        <p:spPr>
          <a:xfrm>
            <a:off x="9939131" y="0"/>
            <a:ext cx="22528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21931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E1D8AE1-AF50-4238-9545-788684540ABB}">
  <ds:schemaRefs>
    <ds:schemaRef ds:uri="http://schemas.microsoft.com/sharepoint/v3/contenttype/forms"/>
  </ds:schemaRefs>
</ds:datastoreItem>
</file>

<file path=customXml/itemProps2.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19935D-ADE6-42ED-B568-839405AD6ABE}">
  <ds:schemaRefs>
    <ds:schemaRef ds:uri="http://www.w3.org/XML/1998/namespace"/>
    <ds:schemaRef ds:uri="http://schemas.microsoft.com/office/infopath/2007/PartnerControls"/>
    <ds:schemaRef ds:uri="71af3243-3dd4-4a8d-8c0d-dd76da1f02a5"/>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1138</Words>
  <Application>Microsoft Office PowerPoint</Application>
  <PresentationFormat>Widescreen</PresentationFormat>
  <Paragraphs>205</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Corbel</vt:lpstr>
      <vt:lpstr>Nixie One</vt:lpstr>
      <vt:lpstr>Times New Roman</vt:lpstr>
      <vt:lpstr>Tw Cen MT</vt:lpstr>
      <vt:lpstr>Wingdings</vt:lpstr>
      <vt:lpstr>Office Theme</vt:lpstr>
      <vt:lpstr>AQI Predictor</vt:lpstr>
      <vt:lpstr>Team</vt:lpstr>
      <vt:lpstr>Things you know Before we start</vt:lpstr>
      <vt:lpstr>INTRODUCTION </vt:lpstr>
      <vt:lpstr>Problems</vt:lpstr>
      <vt:lpstr>Smart Solution</vt:lpstr>
      <vt:lpstr>MAP VIEW</vt:lpstr>
      <vt:lpstr>PowerPoint Presentation</vt:lpstr>
      <vt:lpstr>Slide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JazakAllah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2020-05-12T15:16:16Z</dcterms:created>
  <dcterms:modified xsi:type="dcterms:W3CDTF">2020-05-12T20:19:21Z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